
<file path=[Content_Types].xml><?xml version="1.0" encoding="utf-8"?>
<Types xmlns="http://schemas.openxmlformats.org/package/2006/content-types">
  <Default Extension="png" ContentType="image/png"/>
  <Default Extension="rels" ContentType="application/vnd.openxmlformats-package.relationships+xml"/>
  <Default Extension="tif" ContentType="image/ti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6" r:id="rId2"/>
    <p:sldId id="257" r:id="rId3"/>
  </p:sldIdLst>
  <p:sldSz cx="10083800" cy="142621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1pPr>
    <a:lvl2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2pPr>
    <a:lvl3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3pPr>
    <a:lvl4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4pPr>
    <a:lvl5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5pPr>
    <a:lvl6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6pPr>
    <a:lvl7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7pPr>
    <a:lvl8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8pPr>
    <a:lvl9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15:guide id="1" orient="horz" pos="4492">
          <p15:clr>
            <a:srgbClr val="A4A3A4"/>
          </p15:clr>
        </p15:guide>
        <p15:guide id="2" pos="317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C5A6F"/>
    <a:srgbClr val="FF7C80"/>
    <a:srgbClr val="FF33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3124" y="56"/>
      </p:cViewPr>
      <p:guideLst>
        <p:guide orient="horz" pos="4492"/>
        <p:guide pos="317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3" Type="http://schemas.openxmlformats.org/officeDocument/2006/relationships/oleObject" Target="file:///C:\Users\x200504\Desktop\Komentarze%20miesieczne\Komentarz%20PIM\Koncept%20komentarzy.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Arkusz1!$B$1</c:f>
              <c:strCache>
                <c:ptCount val="1"/>
                <c:pt idx="0">
                  <c:v>Seria 1</c:v>
                </c:pt>
              </c:strCache>
            </c:strRef>
          </c:tx>
          <c:spPr>
            <a:solidFill>
              <a:srgbClr val="B91956"/>
            </a:solidFill>
          </c:spPr>
          <c:invertIfNegative val="0"/>
          <c:cat>
            <c:strRef>
              <c:f>Arkusz1!$A$2:$A$4</c:f>
              <c:strCache>
                <c:ptCount val="3"/>
                <c:pt idx="0">
                  <c:v>Kategoria 1</c:v>
                </c:pt>
                <c:pt idx="1">
                  <c:v>Kategoria 2</c:v>
                </c:pt>
                <c:pt idx="2">
                  <c:v>Kategoria 3</c:v>
                </c:pt>
              </c:strCache>
            </c:strRef>
          </c:cat>
          <c:val>
            <c:numRef>
              <c:f>Arkusz1!$B$2:$B$4</c:f>
              <c:numCache>
                <c:formatCode>General</c:formatCode>
                <c:ptCount val="3"/>
                <c:pt idx="0">
                  <c:v>7.1</c:v>
                </c:pt>
                <c:pt idx="1">
                  <c:v>8.9</c:v>
                </c:pt>
                <c:pt idx="2">
                  <c:v>84</c:v>
                </c:pt>
              </c:numCache>
            </c:numRef>
          </c:val>
          <c:extLst>
            <c:ext xmlns:c16="http://schemas.microsoft.com/office/drawing/2014/chart" uri="{C3380CC4-5D6E-409C-BE32-E72D297353CC}">
              <c16:uniqueId val="{00000000-9FC2-4287-9D06-4047A6CD3C2E}"/>
            </c:ext>
          </c:extLst>
        </c:ser>
        <c:dLbls>
          <c:showLegendKey val="0"/>
          <c:showVal val="0"/>
          <c:showCatName val="0"/>
          <c:showSerName val="0"/>
          <c:showPercent val="0"/>
          <c:showBubbleSize val="0"/>
        </c:dLbls>
        <c:gapWidth val="150"/>
        <c:overlap val="-17"/>
        <c:axId val="93023232"/>
        <c:axId val="107533824"/>
      </c:barChart>
      <c:catAx>
        <c:axId val="93023232"/>
        <c:scaling>
          <c:orientation val="minMax"/>
        </c:scaling>
        <c:delete val="0"/>
        <c:axPos val="l"/>
        <c:numFmt formatCode="General" sourceLinked="0"/>
        <c:majorTickMark val="out"/>
        <c:minorTickMark val="none"/>
        <c:tickLblPos val="none"/>
        <c:crossAx val="107533824"/>
        <c:crosses val="autoZero"/>
        <c:auto val="1"/>
        <c:lblAlgn val="ctr"/>
        <c:lblOffset val="100"/>
        <c:noMultiLvlLbl val="0"/>
      </c:catAx>
      <c:valAx>
        <c:axId val="107533824"/>
        <c:scaling>
          <c:orientation val="minMax"/>
        </c:scaling>
        <c:delete val="1"/>
        <c:axPos val="b"/>
        <c:numFmt formatCode="General" sourceLinked="1"/>
        <c:majorTickMark val="out"/>
        <c:minorTickMark val="none"/>
        <c:tickLblPos val="nextTo"/>
        <c:crossAx val="93023232"/>
        <c:crosses val="autoZero"/>
        <c:crossBetween val="between"/>
      </c:valAx>
      <c:spPr>
        <a:noFill/>
        <a:ln w="25400">
          <a:noFill/>
        </a:ln>
      </c:spPr>
    </c:plotArea>
    <c:plotVisOnly val="1"/>
    <c:dispBlanksAs val="gap"/>
    <c:showDLblsOverMax val="0"/>
  </c:chart>
  <c:txPr>
    <a:bodyPr/>
    <a:lstStyle/>
    <a:p>
      <a:pPr>
        <a:defRPr sz="180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solidFill>
                <a:srgbClr val="990033"/>
              </a:solidFill>
              <a:ln w="19050">
                <a:solidFill>
                  <a:schemeClr val="lt1"/>
                </a:solidFill>
              </a:ln>
              <a:effectLst/>
            </c:spPr>
            <c:extLst>
              <c:ext xmlns:c16="http://schemas.microsoft.com/office/drawing/2014/chart" uri="{C3380CC4-5D6E-409C-BE32-E72D297353CC}">
                <c16:uniqueId val="{00000001-B11B-426C-B430-0DD6D82D551F}"/>
              </c:ext>
            </c:extLst>
          </c:dPt>
          <c:dPt>
            <c:idx val="1"/>
            <c:bubble3D val="0"/>
            <c:spPr>
              <a:solidFill>
                <a:schemeClr val="accent1">
                  <a:lumMod val="75000"/>
                </a:schemeClr>
              </a:solidFill>
              <a:ln w="19050">
                <a:solidFill>
                  <a:schemeClr val="lt1"/>
                </a:solidFill>
              </a:ln>
              <a:effectLst/>
            </c:spPr>
            <c:extLst>
              <c:ext xmlns:c16="http://schemas.microsoft.com/office/drawing/2014/chart" uri="{C3380CC4-5D6E-409C-BE32-E72D297353CC}">
                <c16:uniqueId val="{00000003-B11B-426C-B430-0DD6D82D551F}"/>
              </c:ext>
            </c:extLst>
          </c:dPt>
          <c:dPt>
            <c:idx val="2"/>
            <c:bubble3D val="0"/>
            <c:spPr>
              <a:solidFill>
                <a:schemeClr val="accent4">
                  <a:lumMod val="60000"/>
                  <a:lumOff val="40000"/>
                </a:schemeClr>
              </a:solidFill>
              <a:ln w="19050">
                <a:solidFill>
                  <a:schemeClr val="lt1"/>
                </a:solidFill>
              </a:ln>
              <a:effectLst/>
            </c:spPr>
            <c:extLst>
              <c:ext xmlns:c16="http://schemas.microsoft.com/office/drawing/2014/chart" uri="{C3380CC4-5D6E-409C-BE32-E72D297353CC}">
                <c16:uniqueId val="{00000005-B11B-426C-B430-0DD6D82D551F}"/>
              </c:ext>
            </c:extLst>
          </c:dPt>
          <c:dPt>
            <c:idx val="3"/>
            <c:bubble3D val="0"/>
            <c:spPr>
              <a:solidFill>
                <a:srgbClr val="EC5A6F"/>
              </a:solidFill>
              <a:ln w="19050">
                <a:solidFill>
                  <a:schemeClr val="lt1"/>
                </a:solidFill>
              </a:ln>
              <a:effectLst/>
            </c:spPr>
            <c:extLst>
              <c:ext xmlns:c16="http://schemas.microsoft.com/office/drawing/2014/chart" uri="{C3380CC4-5D6E-409C-BE32-E72D297353CC}">
                <c16:uniqueId val="{00000007-B11B-426C-B430-0DD6D82D551F}"/>
              </c:ext>
            </c:extLst>
          </c:dPt>
          <c:dPt>
            <c:idx val="4"/>
            <c:bubble3D val="0"/>
            <c:spPr>
              <a:solidFill>
                <a:schemeClr val="accent6">
                  <a:lumMod val="75000"/>
                </a:schemeClr>
              </a:solidFill>
              <a:ln w="19050">
                <a:solidFill>
                  <a:schemeClr val="lt1"/>
                </a:solidFill>
              </a:ln>
              <a:effectLst/>
            </c:spPr>
            <c:extLst>
              <c:ext xmlns:c16="http://schemas.microsoft.com/office/drawing/2014/chart" uri="{C3380CC4-5D6E-409C-BE32-E72D297353CC}">
                <c16:uniqueId val="{00000009-B11B-426C-B430-0DD6D82D551F}"/>
              </c:ext>
            </c:extLst>
          </c:dPt>
          <c:dLbls>
            <c:dLbl>
              <c:idx val="0"/>
              <c:layout>
                <c:manualLayout>
                  <c:x val="0.11388888888888898"/>
                  <c:y val="0.111111111111111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11B-426C-B430-0DD6D82D551F}"/>
                </c:ext>
              </c:extLst>
            </c:dLbl>
            <c:dLbl>
              <c:idx val="1"/>
              <c:layout>
                <c:manualLayout>
                  <c:x val="-0.20277777777777778"/>
                  <c:y val="8.33333333333333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11B-426C-B430-0DD6D82D551F}"/>
                </c:ext>
              </c:extLst>
            </c:dLbl>
            <c:dLbl>
              <c:idx val="2"/>
              <c:layout>
                <c:manualLayout>
                  <c:x val="-0.1277777777777778"/>
                  <c:y val="1.851851851851851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11B-426C-B430-0DD6D82D551F}"/>
                </c:ext>
              </c:extLst>
            </c:dLbl>
            <c:dLbl>
              <c:idx val="3"/>
              <c:layout>
                <c:manualLayout>
                  <c:x val="-0.18611111111111114"/>
                  <c:y val="-7.870370370370370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B11B-426C-B430-0DD6D82D551F}"/>
                </c:ext>
              </c:extLst>
            </c:dLbl>
            <c:dLbl>
              <c:idx val="4"/>
              <c:layout>
                <c:manualLayout>
                  <c:x val="0.31944444444444442"/>
                  <c:y val="-5.555555555555556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B11B-426C-B430-0DD6D82D551F}"/>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n-lt"/>
                    <a:ea typeface="+mn-ea"/>
                    <a:cs typeface="+mn-cs"/>
                  </a:defRPr>
                </a:pPr>
                <a:endParaRPr lang="pl-PL"/>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Arkusz1!$A$4:$A$8</c:f>
              <c:strCache>
                <c:ptCount val="5"/>
                <c:pt idx="0">
                  <c:v>USA</c:v>
                </c:pt>
                <c:pt idx="1">
                  <c:v>Europa</c:v>
                </c:pt>
                <c:pt idx="2">
                  <c:v>Rynki Wschodzące</c:v>
                </c:pt>
                <c:pt idx="3">
                  <c:v>Globalne</c:v>
                </c:pt>
                <c:pt idx="4">
                  <c:v>Japonia</c:v>
                </c:pt>
              </c:strCache>
            </c:strRef>
          </c:cat>
          <c:val>
            <c:numRef>
              <c:f>Arkusz1!$E$4:$E$8</c:f>
              <c:numCache>
                <c:formatCode>0.0%</c:formatCode>
                <c:ptCount val="5"/>
                <c:pt idx="0">
                  <c:v>0.502</c:v>
                </c:pt>
                <c:pt idx="1">
                  <c:v>0.19400000000000001</c:v>
                </c:pt>
                <c:pt idx="2">
                  <c:v>0.15</c:v>
                </c:pt>
                <c:pt idx="3">
                  <c:v>7.6999999999999999E-2</c:v>
                </c:pt>
                <c:pt idx="4">
                  <c:v>7.6999999999999999E-2</c:v>
                </c:pt>
              </c:numCache>
            </c:numRef>
          </c:val>
          <c:extLst>
            <c:ext xmlns:c16="http://schemas.microsoft.com/office/drawing/2014/chart" uri="{C3380CC4-5D6E-409C-BE32-E72D297353CC}">
              <c16:uniqueId val="{0000000A-B11B-426C-B430-0DD6D82D551F}"/>
            </c:ext>
          </c:extLst>
        </c:ser>
        <c:dLbls>
          <c:showLegendKey val="0"/>
          <c:showVal val="1"/>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2612074248"/>
      </p:ext>
    </p:extLst>
  </p:cSld>
  <p:clrMap bg1="lt1" tx1="dk1" bg2="lt2" tx2="dk2" accent1="accent1" accent2="accent2" accent3="accent3" accent4="accent4" accent5="accent5" accent6="accent6" hlink="hlink" folHlink="folHlink"/>
  <p:notesStyle>
    <a:lvl1pPr defTabSz="658249" latinLnBrk="0">
      <a:defRPr sz="1600">
        <a:latin typeface="+mj-lt"/>
        <a:ea typeface="+mj-ea"/>
        <a:cs typeface="+mj-cs"/>
        <a:sym typeface="Calibri"/>
      </a:defRPr>
    </a:lvl1pPr>
    <a:lvl2pPr indent="228600" defTabSz="658249" latinLnBrk="0">
      <a:defRPr sz="1600">
        <a:latin typeface="+mj-lt"/>
        <a:ea typeface="+mj-ea"/>
        <a:cs typeface="+mj-cs"/>
        <a:sym typeface="Calibri"/>
      </a:defRPr>
    </a:lvl2pPr>
    <a:lvl3pPr indent="457200" defTabSz="658249" latinLnBrk="0">
      <a:defRPr sz="1600">
        <a:latin typeface="+mj-lt"/>
        <a:ea typeface="+mj-ea"/>
        <a:cs typeface="+mj-cs"/>
        <a:sym typeface="Calibri"/>
      </a:defRPr>
    </a:lvl3pPr>
    <a:lvl4pPr indent="685800" defTabSz="658249" latinLnBrk="0">
      <a:defRPr sz="1600">
        <a:latin typeface="+mj-lt"/>
        <a:ea typeface="+mj-ea"/>
        <a:cs typeface="+mj-cs"/>
        <a:sym typeface="Calibri"/>
      </a:defRPr>
    </a:lvl4pPr>
    <a:lvl5pPr indent="914400" defTabSz="658249" latinLnBrk="0">
      <a:defRPr sz="1600">
        <a:latin typeface="+mj-lt"/>
        <a:ea typeface="+mj-ea"/>
        <a:cs typeface="+mj-cs"/>
        <a:sym typeface="Calibri"/>
      </a:defRPr>
    </a:lvl5pPr>
    <a:lvl6pPr indent="1143000" defTabSz="658249" latinLnBrk="0">
      <a:defRPr sz="1600">
        <a:latin typeface="+mj-lt"/>
        <a:ea typeface="+mj-ea"/>
        <a:cs typeface="+mj-cs"/>
        <a:sym typeface="Calibri"/>
      </a:defRPr>
    </a:lvl6pPr>
    <a:lvl7pPr indent="1371600" defTabSz="658249" latinLnBrk="0">
      <a:defRPr sz="1600">
        <a:latin typeface="+mj-lt"/>
        <a:ea typeface="+mj-ea"/>
        <a:cs typeface="+mj-cs"/>
        <a:sym typeface="Calibri"/>
      </a:defRPr>
    </a:lvl7pPr>
    <a:lvl8pPr indent="1600200" defTabSz="658249" latinLnBrk="0">
      <a:defRPr sz="1600">
        <a:latin typeface="+mj-lt"/>
        <a:ea typeface="+mj-ea"/>
        <a:cs typeface="+mj-cs"/>
        <a:sym typeface="Calibri"/>
      </a:defRPr>
    </a:lvl8pPr>
    <a:lvl9pPr indent="1828800" defTabSz="658249" latinLnBrk="0">
      <a:defRPr sz="16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Slajd tytułowy">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845551" y="2334099"/>
            <a:ext cx="8392698" cy="4965326"/>
          </a:xfrm>
          <a:prstGeom prst="rect">
            <a:avLst/>
          </a:prstGeom>
        </p:spPr>
        <p:txBody>
          <a:bodyPr anchor="b"/>
          <a:lstStyle>
            <a:lvl1pPr algn="ctr">
              <a:defRPr sz="6400"/>
            </a:lvl1pPr>
          </a:lstStyle>
          <a:p>
            <a:r>
              <a:t>Tekst tytułowy</a:t>
            </a:r>
          </a:p>
        </p:txBody>
      </p:sp>
      <p:sp>
        <p:nvSpPr>
          <p:cNvPr id="12" name="Treść - poziom 1…"/>
          <p:cNvSpPr txBox="1">
            <a:spLocks noGrp="1"/>
          </p:cNvSpPr>
          <p:nvPr>
            <p:ph type="body" sz="quarter" idx="1"/>
          </p:nvPr>
        </p:nvSpPr>
        <p:spPr>
          <a:xfrm>
            <a:off x="1339238" y="7490904"/>
            <a:ext cx="7405323" cy="344337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ytuł i zawartość">
    <p:spTree>
      <p:nvGrpSpPr>
        <p:cNvPr id="1" name=""/>
        <p:cNvGrpSpPr/>
        <p:nvPr/>
      </p:nvGrpSpPr>
      <p:grpSpPr>
        <a:xfrm>
          <a:off x="0" y="0"/>
          <a:ext cx="0" cy="0"/>
          <a:chOff x="0" y="0"/>
          <a:chExt cx="0" cy="0"/>
        </a:xfrm>
      </p:grpSpPr>
      <p:sp>
        <p:nvSpPr>
          <p:cNvPr id="20" name="Tekst tytułowy"/>
          <p:cNvSpPr txBox="1">
            <a:spLocks noGrp="1"/>
          </p:cNvSpPr>
          <p:nvPr>
            <p:ph type="title"/>
          </p:nvPr>
        </p:nvSpPr>
        <p:spPr>
          <a:prstGeom prst="rect">
            <a:avLst/>
          </a:prstGeom>
        </p:spPr>
        <p:txBody>
          <a:bodyPr/>
          <a:lstStyle/>
          <a:p>
            <a:r>
              <a:t>Tekst tytułowy</a:t>
            </a:r>
          </a:p>
        </p:txBody>
      </p:sp>
      <p:sp>
        <p:nvSpPr>
          <p:cNvPr id="21"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22"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Nagłówek sekcji">
    <p:spTree>
      <p:nvGrpSpPr>
        <p:cNvPr id="1" name=""/>
        <p:cNvGrpSpPr/>
        <p:nvPr/>
      </p:nvGrpSpPr>
      <p:grpSpPr>
        <a:xfrm>
          <a:off x="0" y="0"/>
          <a:ext cx="0" cy="0"/>
          <a:chOff x="0" y="0"/>
          <a:chExt cx="0" cy="0"/>
        </a:xfrm>
      </p:grpSpPr>
      <p:sp>
        <p:nvSpPr>
          <p:cNvPr id="29" name="Tekst tytułowy"/>
          <p:cNvSpPr txBox="1">
            <a:spLocks noGrp="1"/>
          </p:cNvSpPr>
          <p:nvPr>
            <p:ph type="title"/>
          </p:nvPr>
        </p:nvSpPr>
        <p:spPr>
          <a:xfrm>
            <a:off x="778698" y="3555624"/>
            <a:ext cx="8516120" cy="5932638"/>
          </a:xfrm>
          <a:prstGeom prst="rect">
            <a:avLst/>
          </a:prstGeom>
        </p:spPr>
        <p:txBody>
          <a:bodyPr anchor="b"/>
          <a:lstStyle>
            <a:lvl1pPr>
              <a:defRPr sz="6400"/>
            </a:lvl1pPr>
          </a:lstStyle>
          <a:p>
            <a:r>
              <a:t>Tekst tytułowy</a:t>
            </a:r>
          </a:p>
        </p:txBody>
      </p:sp>
      <p:sp>
        <p:nvSpPr>
          <p:cNvPr id="30" name="Treść - poziom 1…"/>
          <p:cNvSpPr txBox="1">
            <a:spLocks noGrp="1"/>
          </p:cNvSpPr>
          <p:nvPr>
            <p:ph type="body" sz="quarter" idx="1"/>
          </p:nvPr>
        </p:nvSpPr>
        <p:spPr>
          <a:xfrm>
            <a:off x="778698" y="9544385"/>
            <a:ext cx="8516120" cy="3119836"/>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Treść - poziom 1</a:t>
            </a:r>
          </a:p>
          <a:p>
            <a:pPr lvl="1"/>
            <a:r>
              <a:t>Treść - poziom 2</a:t>
            </a:r>
          </a:p>
          <a:p>
            <a:pPr lvl="2"/>
            <a:r>
              <a:t>Treść - poziom 3</a:t>
            </a:r>
          </a:p>
          <a:p>
            <a:pPr lvl="3"/>
            <a:r>
              <a:t>Treść - poziom 4</a:t>
            </a:r>
          </a:p>
          <a:p>
            <a:pPr lvl="4"/>
            <a:r>
              <a:t>Treść - poziom 5</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wa elementy zawartości">
    <p:spTree>
      <p:nvGrpSpPr>
        <p:cNvPr id="1" name=""/>
        <p:cNvGrpSpPr/>
        <p:nvPr/>
      </p:nvGrpSpPr>
      <p:grpSpPr>
        <a:xfrm>
          <a:off x="0" y="0"/>
          <a:ext cx="0" cy="0"/>
          <a:chOff x="0" y="0"/>
          <a:chExt cx="0" cy="0"/>
        </a:xfrm>
      </p:grpSpPr>
      <p:sp>
        <p:nvSpPr>
          <p:cNvPr id="38" name="Tekst tytułowy"/>
          <p:cNvSpPr txBox="1">
            <a:spLocks noGrp="1"/>
          </p:cNvSpPr>
          <p:nvPr>
            <p:ph type="title"/>
          </p:nvPr>
        </p:nvSpPr>
        <p:spPr>
          <a:prstGeom prst="rect">
            <a:avLst/>
          </a:prstGeom>
        </p:spPr>
        <p:txBody>
          <a:bodyPr/>
          <a:lstStyle/>
          <a:p>
            <a:r>
              <a:t>Tekst tytułowy</a:t>
            </a:r>
          </a:p>
        </p:txBody>
      </p:sp>
      <p:sp>
        <p:nvSpPr>
          <p:cNvPr id="39" name="Treść - poziom 1…"/>
          <p:cNvSpPr txBox="1">
            <a:spLocks noGrp="1"/>
          </p:cNvSpPr>
          <p:nvPr>
            <p:ph type="body" sz="half" idx="1"/>
          </p:nvPr>
        </p:nvSpPr>
        <p:spPr>
          <a:xfrm>
            <a:off x="783839" y="3796624"/>
            <a:ext cx="4196352" cy="9049172"/>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40"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orównanie">
    <p:spTree>
      <p:nvGrpSpPr>
        <p:cNvPr id="1" name=""/>
        <p:cNvGrpSpPr/>
        <p:nvPr/>
      </p:nvGrpSpPr>
      <p:grpSpPr>
        <a:xfrm>
          <a:off x="0" y="0"/>
          <a:ext cx="0" cy="0"/>
          <a:chOff x="0" y="0"/>
          <a:chExt cx="0" cy="0"/>
        </a:xfrm>
      </p:grpSpPr>
      <p:sp>
        <p:nvSpPr>
          <p:cNvPr id="47" name="Tekst tytułowy"/>
          <p:cNvSpPr txBox="1">
            <a:spLocks noGrp="1"/>
          </p:cNvSpPr>
          <p:nvPr>
            <p:ph type="title"/>
          </p:nvPr>
        </p:nvSpPr>
        <p:spPr>
          <a:xfrm>
            <a:off x="785126" y="759327"/>
            <a:ext cx="8516122" cy="2756681"/>
          </a:xfrm>
          <a:prstGeom prst="rect">
            <a:avLst/>
          </a:prstGeom>
        </p:spPr>
        <p:txBody>
          <a:bodyPr/>
          <a:lstStyle/>
          <a:p>
            <a:r>
              <a:t>Tekst tytułowy</a:t>
            </a:r>
          </a:p>
        </p:txBody>
      </p:sp>
      <p:sp>
        <p:nvSpPr>
          <p:cNvPr id="48" name="Treść - poziom 1…"/>
          <p:cNvSpPr txBox="1">
            <a:spLocks noGrp="1"/>
          </p:cNvSpPr>
          <p:nvPr>
            <p:ph type="body" sz="quarter" idx="1"/>
          </p:nvPr>
        </p:nvSpPr>
        <p:spPr>
          <a:xfrm>
            <a:off x="785126" y="3496195"/>
            <a:ext cx="4177066" cy="1713434"/>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Treść - poziom 1</a:t>
            </a:r>
          </a:p>
          <a:p>
            <a:pPr lvl="1"/>
            <a:r>
              <a:t>Treść - poziom 2</a:t>
            </a:r>
          </a:p>
          <a:p>
            <a:pPr lvl="2"/>
            <a:r>
              <a:t>Treść - poziom 3</a:t>
            </a:r>
          </a:p>
          <a:p>
            <a:pPr lvl="3"/>
            <a:r>
              <a:t>Treść - poziom 4</a:t>
            </a:r>
          </a:p>
          <a:p>
            <a:pPr lvl="4"/>
            <a:r>
              <a:t>Treść - poziom 5</a:t>
            </a:r>
          </a:p>
        </p:txBody>
      </p:sp>
      <p:sp>
        <p:nvSpPr>
          <p:cNvPr id="49" name="Text Placeholder 4"/>
          <p:cNvSpPr>
            <a:spLocks noGrp="1"/>
          </p:cNvSpPr>
          <p:nvPr>
            <p:ph type="body" sz="quarter" idx="13"/>
          </p:nvPr>
        </p:nvSpPr>
        <p:spPr>
          <a:xfrm>
            <a:off x="5103610" y="3496195"/>
            <a:ext cx="4197637" cy="1713434"/>
          </a:xfrm>
          <a:prstGeom prst="rect">
            <a:avLst/>
          </a:prstGeom>
        </p:spPr>
        <p:txBody>
          <a:bodyPr anchor="b"/>
          <a:lstStyle/>
          <a:p>
            <a:endParaRPr/>
          </a:p>
        </p:txBody>
      </p:sp>
      <p:sp>
        <p:nvSpPr>
          <p:cNvPr id="50"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ylko tytuł">
    <p:spTree>
      <p:nvGrpSpPr>
        <p:cNvPr id="1" name=""/>
        <p:cNvGrpSpPr/>
        <p:nvPr/>
      </p:nvGrpSpPr>
      <p:grpSpPr>
        <a:xfrm>
          <a:off x="0" y="0"/>
          <a:ext cx="0" cy="0"/>
          <a:chOff x="0" y="0"/>
          <a:chExt cx="0" cy="0"/>
        </a:xfrm>
      </p:grpSpPr>
      <p:sp>
        <p:nvSpPr>
          <p:cNvPr id="57" name="Tekst tytułowy"/>
          <p:cNvSpPr txBox="1">
            <a:spLocks noGrp="1"/>
          </p:cNvSpPr>
          <p:nvPr>
            <p:ph type="title"/>
          </p:nvPr>
        </p:nvSpPr>
        <p:spPr>
          <a:prstGeom prst="rect">
            <a:avLst/>
          </a:prstGeom>
        </p:spPr>
        <p:txBody>
          <a:bodyPr/>
          <a:lstStyle/>
          <a:p>
            <a:r>
              <a:t>Tekst tytułowy</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usty">
    <p:spTree>
      <p:nvGrpSpPr>
        <p:cNvPr id="1" name=""/>
        <p:cNvGrpSpPr/>
        <p:nvPr/>
      </p:nvGrpSpPr>
      <p:grpSpPr>
        <a:xfrm>
          <a:off x="0" y="0"/>
          <a:ext cx="0" cy="0"/>
          <a:chOff x="0" y="0"/>
          <a:chExt cx="0" cy="0"/>
        </a:xfrm>
      </p:grpSpPr>
      <p:sp>
        <p:nvSpPr>
          <p:cNvPr id="6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Zawartość z podpisem">
    <p:spTree>
      <p:nvGrpSpPr>
        <p:cNvPr id="1" name=""/>
        <p:cNvGrpSpPr/>
        <p:nvPr/>
      </p:nvGrpSpPr>
      <p:grpSpPr>
        <a:xfrm>
          <a:off x="0" y="0"/>
          <a:ext cx="0" cy="0"/>
          <a:chOff x="0" y="0"/>
          <a:chExt cx="0" cy="0"/>
        </a:xfrm>
      </p:grpSpPr>
      <p:sp>
        <p:nvSpPr>
          <p:cNvPr id="72" name="Tekst tytułowy"/>
          <p:cNvSpPr txBox="1">
            <a:spLocks noGrp="1"/>
          </p:cNvSpPr>
          <p:nvPr>
            <p:ph type="title"/>
          </p:nvPr>
        </p:nvSpPr>
        <p:spPr>
          <a:xfrm>
            <a:off x="785126" y="950806"/>
            <a:ext cx="3184548" cy="3327826"/>
          </a:xfrm>
          <a:prstGeom prst="rect">
            <a:avLst/>
          </a:prstGeom>
        </p:spPr>
        <p:txBody>
          <a:bodyPr anchor="b"/>
          <a:lstStyle>
            <a:lvl1pPr>
              <a:defRPr sz="3400"/>
            </a:lvl1pPr>
          </a:lstStyle>
          <a:p>
            <a:r>
              <a:t>Tekst tytułowy</a:t>
            </a:r>
          </a:p>
        </p:txBody>
      </p:sp>
      <p:sp>
        <p:nvSpPr>
          <p:cNvPr id="73" name="Treść - poziom 1…"/>
          <p:cNvSpPr txBox="1">
            <a:spLocks noGrp="1"/>
          </p:cNvSpPr>
          <p:nvPr>
            <p:ph type="body" sz="half" idx="1"/>
          </p:nvPr>
        </p:nvSpPr>
        <p:spPr>
          <a:xfrm>
            <a:off x="4302652" y="2053481"/>
            <a:ext cx="4998595" cy="10135338"/>
          </a:xfrm>
          <a:prstGeom prst="rect">
            <a:avLst/>
          </a:prstGeom>
        </p:spPr>
        <p:txBody>
          <a:bodyPr/>
          <a:lstStyle>
            <a:lvl1pPr marL="242886" indent="-242886">
              <a:defRPr sz="3400"/>
            </a:lvl1pPr>
            <a:lvl2pPr marL="620484" indent="-277584">
              <a:defRPr sz="3400"/>
            </a:lvl2pPr>
            <a:lvl3pPr marL="1009650" indent="-323850">
              <a:defRPr sz="3400"/>
            </a:lvl3pPr>
            <a:lvl4pPr marL="1417319" indent="-388619">
              <a:defRPr sz="3400"/>
            </a:lvl4pPr>
            <a:lvl5pPr marL="1760220" indent="-388619">
              <a:defRPr sz="3400"/>
            </a:lvl5pPr>
          </a:lstStyle>
          <a:p>
            <a:r>
              <a:t>Treść - poziom 1</a:t>
            </a:r>
          </a:p>
          <a:p>
            <a:pPr lvl="1"/>
            <a:r>
              <a:t>Treść - poziom 2</a:t>
            </a:r>
          </a:p>
          <a:p>
            <a:pPr lvl="2"/>
            <a:r>
              <a:t>Treść - poziom 3</a:t>
            </a:r>
          </a:p>
          <a:p>
            <a:pPr lvl="3"/>
            <a:r>
              <a:t>Treść - poziom 4</a:t>
            </a:r>
          </a:p>
          <a:p>
            <a:pPr lvl="4"/>
            <a:r>
              <a:t>Treść - poziom 5</a:t>
            </a:r>
          </a:p>
        </p:txBody>
      </p:sp>
      <p:sp>
        <p:nvSpPr>
          <p:cNvPr id="74" name="Text Placeholder 3"/>
          <p:cNvSpPr>
            <a:spLocks noGrp="1"/>
          </p:cNvSpPr>
          <p:nvPr>
            <p:ph type="body" sz="quarter" idx="13"/>
          </p:nvPr>
        </p:nvSpPr>
        <p:spPr>
          <a:xfrm>
            <a:off x="785125" y="4278629"/>
            <a:ext cx="3184549" cy="7926694"/>
          </a:xfrm>
          <a:prstGeom prst="rect">
            <a:avLst/>
          </a:prstGeom>
        </p:spPr>
        <p:txBody>
          <a:bodyPr/>
          <a:lstStyle/>
          <a:p>
            <a:endParaRPr/>
          </a:p>
        </p:txBody>
      </p:sp>
      <p:sp>
        <p:nvSpPr>
          <p:cNvPr id="7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Obraz z podpisem">
    <p:spTree>
      <p:nvGrpSpPr>
        <p:cNvPr id="1" name=""/>
        <p:cNvGrpSpPr/>
        <p:nvPr/>
      </p:nvGrpSpPr>
      <p:grpSpPr>
        <a:xfrm>
          <a:off x="0" y="0"/>
          <a:ext cx="0" cy="0"/>
          <a:chOff x="0" y="0"/>
          <a:chExt cx="0" cy="0"/>
        </a:xfrm>
      </p:grpSpPr>
      <p:sp>
        <p:nvSpPr>
          <p:cNvPr id="82" name="Tekst tytułowy"/>
          <p:cNvSpPr txBox="1">
            <a:spLocks noGrp="1"/>
          </p:cNvSpPr>
          <p:nvPr>
            <p:ph type="title"/>
          </p:nvPr>
        </p:nvSpPr>
        <p:spPr>
          <a:xfrm>
            <a:off x="785126" y="950806"/>
            <a:ext cx="3184548" cy="3327826"/>
          </a:xfrm>
          <a:prstGeom prst="rect">
            <a:avLst/>
          </a:prstGeom>
        </p:spPr>
        <p:txBody>
          <a:bodyPr anchor="b"/>
          <a:lstStyle>
            <a:lvl1pPr>
              <a:defRPr sz="3400"/>
            </a:lvl1pPr>
          </a:lstStyle>
          <a:p>
            <a:r>
              <a:t>Tekst tytułowy</a:t>
            </a:r>
          </a:p>
        </p:txBody>
      </p:sp>
      <p:sp>
        <p:nvSpPr>
          <p:cNvPr id="83" name="Picture Placeholder 2"/>
          <p:cNvSpPr>
            <a:spLocks noGrp="1"/>
          </p:cNvSpPr>
          <p:nvPr>
            <p:ph type="pic" sz="half" idx="13"/>
          </p:nvPr>
        </p:nvSpPr>
        <p:spPr>
          <a:xfrm>
            <a:off x="4302652" y="2053481"/>
            <a:ext cx="4998595" cy="10135338"/>
          </a:xfrm>
          <a:prstGeom prst="rect">
            <a:avLst/>
          </a:prstGeom>
        </p:spPr>
        <p:txBody>
          <a:bodyPr lIns="91439" tIns="45719" rIns="91439" bIns="45719">
            <a:noAutofit/>
          </a:bodyPr>
          <a:lstStyle/>
          <a:p>
            <a:endParaRPr/>
          </a:p>
        </p:txBody>
      </p:sp>
      <p:sp>
        <p:nvSpPr>
          <p:cNvPr id="84" name="Treść - poziom 1…"/>
          <p:cNvSpPr txBox="1">
            <a:spLocks noGrp="1"/>
          </p:cNvSpPr>
          <p:nvPr>
            <p:ph type="body" sz="quarter" idx="1"/>
          </p:nvPr>
        </p:nvSpPr>
        <p:spPr>
          <a:xfrm>
            <a:off x="785126" y="4278629"/>
            <a:ext cx="3184548" cy="7926694"/>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Treść - poziom 1</a:t>
            </a:r>
          </a:p>
          <a:p>
            <a:pPr lvl="1"/>
            <a:r>
              <a:t>Treść - poziom 2</a:t>
            </a:r>
          </a:p>
          <a:p>
            <a:pPr lvl="2"/>
            <a:r>
              <a:t>Treść - poziom 3</a:t>
            </a:r>
          </a:p>
          <a:p>
            <a:pPr lvl="3"/>
            <a:r>
              <a:t>Treść - poziom 4</a:t>
            </a:r>
          </a:p>
          <a:p>
            <a:pPr lvl="4"/>
            <a:r>
              <a:t>Treść - poziom 5</a:t>
            </a:r>
          </a:p>
        </p:txBody>
      </p:sp>
      <p:sp>
        <p:nvSpPr>
          <p:cNvPr id="85" name="Numer slajdu"/>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783839" y="759327"/>
            <a:ext cx="8516123" cy="27566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normAutofit/>
          </a:bodyPr>
          <a:lstStyle/>
          <a:p>
            <a:r>
              <a:t>Tekst tytułowy</a:t>
            </a:r>
          </a:p>
        </p:txBody>
      </p:sp>
      <p:sp>
        <p:nvSpPr>
          <p:cNvPr id="3" name="Treść - poziom 1…"/>
          <p:cNvSpPr txBox="1">
            <a:spLocks noGrp="1"/>
          </p:cNvSpPr>
          <p:nvPr>
            <p:ph type="body" idx="1"/>
          </p:nvPr>
        </p:nvSpPr>
        <p:spPr>
          <a:xfrm>
            <a:off x="783839" y="3796624"/>
            <a:ext cx="8516123" cy="904917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9001127" y="13443795"/>
            <a:ext cx="298834" cy="309451"/>
          </a:xfrm>
          <a:prstGeom prst="rect">
            <a:avLst/>
          </a:prstGeom>
          <a:ln w="12700">
            <a:miter lim="400000"/>
          </a:ln>
        </p:spPr>
        <p:txBody>
          <a:bodyPr wrap="none" lIns="65824" tIns="65824" rIns="65824" bIns="65824" anchor="ctr">
            <a:spAutoFit/>
          </a:bodyPr>
          <a:lstStyle>
            <a:lvl1pPr algn="r">
              <a:defRPr sz="1200">
                <a:solidFill>
                  <a:srgbClr val="888888"/>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1pPr>
      <a:lvl2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2pPr>
      <a:lvl3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3pPr>
      <a:lvl4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4pPr>
      <a:lvl5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5pPr>
      <a:lvl6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6pPr>
      <a:lvl7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7pPr>
      <a:lvl8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8pPr>
      <a:lvl9pPr marL="0" marR="0" indent="0" algn="l" defTabSz="987375" rtl="0" latinLnBrk="0">
        <a:lnSpc>
          <a:spcPct val="90000"/>
        </a:lnSpc>
        <a:spcBef>
          <a:spcPts val="0"/>
        </a:spcBef>
        <a:spcAft>
          <a:spcPts val="0"/>
        </a:spcAft>
        <a:buClrTx/>
        <a:buSzTx/>
        <a:buFontTx/>
        <a:buNone/>
        <a:tabLst/>
        <a:defRPr sz="4600" b="0" i="0" u="none" strike="noStrike" cap="none" spc="0" baseline="0">
          <a:solidFill>
            <a:srgbClr val="000000"/>
          </a:solidFill>
          <a:uFillTx/>
          <a:latin typeface="+mj-lt"/>
          <a:ea typeface="+mj-ea"/>
          <a:cs typeface="+mj-cs"/>
          <a:sym typeface="Calibri"/>
        </a:defRPr>
      </a:lvl9pPr>
    </p:titleStyle>
    <p:bodyStyle>
      <a:lvl1pPr marL="244928" marR="0" indent="-244928"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1pPr>
      <a:lvl2pPr marL="628650" marR="0" indent="-285750"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2pPr>
      <a:lvl3pPr marL="1028700" marR="0" indent="-342900"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3pPr>
      <a:lvl4pPr marL="14243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4pPr>
      <a:lvl5pPr marL="17672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5pPr>
      <a:lvl6pPr marL="21101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6pPr>
      <a:lvl7pPr marL="24530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7pPr>
      <a:lvl8pPr marL="27959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8pPr>
      <a:lvl9pPr marL="3138852" marR="0" indent="-395652" algn="l" defTabSz="987375" rtl="0" latinLnBrk="0">
        <a:lnSpc>
          <a:spcPct val="90000"/>
        </a:lnSpc>
        <a:spcBef>
          <a:spcPts val="1000"/>
        </a:spcBef>
        <a:spcAft>
          <a:spcPts val="0"/>
        </a:spcAft>
        <a:buClrTx/>
        <a:buSzPct val="100000"/>
        <a:buFont typeface="Arial"/>
        <a:buChar char="•"/>
        <a:tabLst/>
        <a:defRPr sz="3000" b="0" i="0" u="none" strike="noStrike" cap="none" spc="0" baseline="0">
          <a:solidFill>
            <a:srgbClr val="000000"/>
          </a:solidFill>
          <a:uFillTx/>
          <a:latin typeface="+mj-lt"/>
          <a:ea typeface="+mj-ea"/>
          <a:cs typeface="+mj-cs"/>
          <a:sym typeface="Calibri"/>
        </a:defRPr>
      </a:lvl9pPr>
    </p:bodyStyle>
    <p:otherStyle>
      <a:lvl1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658249"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chart" Target="../charts/chart1.xml"/><Relationship Id="rId7" Type="http://schemas.openxmlformats.org/officeDocument/2006/relationships/image" Target="../media/image5.png"/><Relationship Id="rId12" Type="http://schemas.openxmlformats.org/officeDocument/2006/relationships/image" Target="../media/image10.png"/><Relationship Id="rId17" Type="http://schemas.openxmlformats.org/officeDocument/2006/relationships/chart" Target="../charts/chart2.xml"/><Relationship Id="rId2" Type="http://schemas.openxmlformats.org/officeDocument/2006/relationships/image" Target="../media/image1.png"/><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tif"/><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3.png"/><Relationship Id="rId7" Type="http://schemas.openxmlformats.org/officeDocument/2006/relationships/image" Target="../media/image17.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4.tif"/><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8" name="Obrazek" descr="Obrazek"/>
          <p:cNvPicPr>
            <a:picLocks noChangeAspect="1"/>
          </p:cNvPicPr>
          <p:nvPr/>
        </p:nvPicPr>
        <p:blipFill>
          <a:blip r:embed="rId2"/>
          <a:srcRect r="27070" b="2348"/>
          <a:stretch>
            <a:fillRect/>
          </a:stretch>
        </p:blipFill>
        <p:spPr>
          <a:xfrm>
            <a:off x="600608" y="1477498"/>
            <a:ext cx="9760007" cy="6740588"/>
          </a:xfrm>
          <a:prstGeom prst="rect">
            <a:avLst/>
          </a:prstGeom>
          <a:ln w="12700">
            <a:miter lim="400000"/>
          </a:ln>
        </p:spPr>
      </p:pic>
      <p:graphicFrame>
        <p:nvGraphicFramePr>
          <p:cNvPr id="60" name="Wykres 59"/>
          <p:cNvGraphicFramePr/>
          <p:nvPr>
            <p:extLst>
              <p:ext uri="{D42A27DB-BD31-4B8C-83A1-F6EECF244321}">
                <p14:modId xmlns:p14="http://schemas.microsoft.com/office/powerpoint/2010/main" val="3120199310"/>
              </p:ext>
            </p:extLst>
          </p:nvPr>
        </p:nvGraphicFramePr>
        <p:xfrm>
          <a:off x="2972204" y="6140309"/>
          <a:ext cx="1960443" cy="1909640"/>
        </p:xfrm>
        <a:graphic>
          <a:graphicData uri="http://schemas.openxmlformats.org/drawingml/2006/chart">
            <c:chart xmlns:c="http://schemas.openxmlformats.org/drawingml/2006/chart" xmlns:r="http://schemas.openxmlformats.org/officeDocument/2006/relationships" r:id="rId3"/>
          </a:graphicData>
        </a:graphic>
      </p:graphicFrame>
      <p:sp>
        <p:nvSpPr>
          <p:cNvPr id="94" name="Prostokąt zaokrąglony"/>
          <p:cNvSpPr/>
          <p:nvPr/>
        </p:nvSpPr>
        <p:spPr>
          <a:xfrm>
            <a:off x="-126480" y="1005508"/>
            <a:ext cx="10336760" cy="1092677"/>
          </a:xfrm>
          <a:prstGeom prst="roundRect">
            <a:avLst>
              <a:gd name="adj" fmla="val 6387"/>
            </a:avLst>
          </a:prstGeom>
          <a:solidFill>
            <a:srgbClr val="BB2E65"/>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95" name="Prostokąt"/>
          <p:cNvSpPr/>
          <p:nvPr/>
        </p:nvSpPr>
        <p:spPr>
          <a:xfrm>
            <a:off x="-208085" y="2229344"/>
            <a:ext cx="10744201"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sp>
        <p:nvSpPr>
          <p:cNvPr id="96" name="Sfio Plan Spokojny kat.C"/>
          <p:cNvSpPr txBox="1"/>
          <p:nvPr/>
        </p:nvSpPr>
        <p:spPr>
          <a:xfrm>
            <a:off x="395276" y="1105314"/>
            <a:ext cx="10244389" cy="4851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2600" b="1">
                <a:solidFill>
                  <a:srgbClr val="FFFFFF"/>
                </a:solidFill>
                <a:latin typeface="Verdana"/>
                <a:ea typeface="Verdana"/>
                <a:cs typeface="Verdana"/>
                <a:sym typeface="Verdana"/>
              </a:defRPr>
            </a:lvl1pPr>
          </a:lstStyle>
          <a:p>
            <a:r>
              <a:t>Millennium SFIO Plan Aktywny kat. C</a:t>
            </a:r>
          </a:p>
        </p:txBody>
      </p:sp>
      <p:pic>
        <p:nvPicPr>
          <p:cNvPr id="97" name="Obrazek" descr="Obrazek"/>
          <p:cNvPicPr>
            <a:picLocks noChangeAspect="1"/>
          </p:cNvPicPr>
          <p:nvPr/>
        </p:nvPicPr>
        <p:blipFill>
          <a:blip r:embed="rId4"/>
          <a:srcRect l="2742"/>
          <a:stretch>
            <a:fillRect/>
          </a:stretch>
        </p:blipFill>
        <p:spPr>
          <a:xfrm>
            <a:off x="2827405" y="1092614"/>
            <a:ext cx="7558639" cy="803832"/>
          </a:xfrm>
          <a:prstGeom prst="rect">
            <a:avLst/>
          </a:prstGeom>
          <a:ln w="12700">
            <a:miter lim="400000"/>
          </a:ln>
        </p:spPr>
      </p:pic>
      <p:sp>
        <p:nvSpPr>
          <p:cNvPr id="99" name="pole tekstowe 33"/>
          <p:cNvSpPr txBox="1"/>
          <p:nvPr/>
        </p:nvSpPr>
        <p:spPr>
          <a:xfrm>
            <a:off x="1185626" y="3352763"/>
            <a:ext cx="1607358" cy="372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spAutoFit/>
          </a:bodyPr>
          <a:lstStyle>
            <a:lvl1pPr>
              <a:defRPr sz="1600">
                <a:latin typeface="Verdana"/>
                <a:ea typeface="Verdana"/>
                <a:cs typeface="Verdana"/>
                <a:sym typeface="Verdana"/>
              </a:defRPr>
            </a:lvl1pPr>
          </a:lstStyle>
          <a:p>
            <a:r>
              <a:t>USA</a:t>
            </a:r>
          </a:p>
        </p:txBody>
      </p:sp>
      <p:sp>
        <p:nvSpPr>
          <p:cNvPr id="100" name="pole tekstowe 83"/>
          <p:cNvSpPr txBox="1"/>
          <p:nvPr/>
        </p:nvSpPr>
        <p:spPr>
          <a:xfrm>
            <a:off x="3363991" y="3366170"/>
            <a:ext cx="1607357" cy="372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spAutoFit/>
          </a:bodyPr>
          <a:lstStyle>
            <a:lvl1pPr>
              <a:defRPr sz="1600">
                <a:latin typeface="Verdana"/>
                <a:ea typeface="Verdana"/>
                <a:cs typeface="Verdana"/>
                <a:sym typeface="Verdana"/>
              </a:defRPr>
            </a:lvl1pPr>
          </a:lstStyle>
          <a:p>
            <a:r>
              <a:t>Europa</a:t>
            </a:r>
          </a:p>
        </p:txBody>
      </p:sp>
      <p:sp>
        <p:nvSpPr>
          <p:cNvPr id="101" name="pole tekstowe 84"/>
          <p:cNvSpPr txBox="1"/>
          <p:nvPr/>
        </p:nvSpPr>
        <p:spPr>
          <a:xfrm>
            <a:off x="1145844" y="4050690"/>
            <a:ext cx="1495445" cy="6142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spAutoFit/>
          </a:bodyPr>
          <a:lstStyle>
            <a:lvl1pPr>
              <a:defRPr sz="1600">
                <a:latin typeface="Verdana"/>
                <a:ea typeface="Verdana"/>
                <a:cs typeface="Verdana"/>
                <a:sym typeface="Verdana"/>
              </a:defRPr>
            </a:lvl1pPr>
          </a:lstStyle>
          <a:p>
            <a:r>
              <a:t>Rynki Wschodzące</a:t>
            </a:r>
          </a:p>
        </p:txBody>
      </p:sp>
      <p:pic>
        <p:nvPicPr>
          <p:cNvPr id="102" name="MillenniumFI_CMYK.pdf" descr="MillenniumFI_CMYK.pdf"/>
          <p:cNvPicPr>
            <a:picLocks noChangeAspect="1"/>
          </p:cNvPicPr>
          <p:nvPr/>
        </p:nvPicPr>
        <p:blipFill>
          <a:blip r:embed="rId5"/>
          <a:stretch>
            <a:fillRect/>
          </a:stretch>
        </p:blipFill>
        <p:spPr>
          <a:xfrm>
            <a:off x="7227989" y="13433508"/>
            <a:ext cx="2408559" cy="576699"/>
          </a:xfrm>
          <a:prstGeom prst="rect">
            <a:avLst/>
          </a:prstGeom>
          <a:ln w="12700">
            <a:miter lim="400000"/>
          </a:ln>
        </p:spPr>
      </p:pic>
      <p:sp>
        <p:nvSpPr>
          <p:cNvPr id="103" name="Prostokąt"/>
          <p:cNvSpPr/>
          <p:nvPr/>
        </p:nvSpPr>
        <p:spPr>
          <a:xfrm>
            <a:off x="-70410" y="13787905"/>
            <a:ext cx="6934135"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sp>
        <p:nvSpPr>
          <p:cNvPr id="104" name="Trzy subfundusze SFIO  jako PIM"/>
          <p:cNvSpPr txBox="1"/>
          <p:nvPr/>
        </p:nvSpPr>
        <p:spPr>
          <a:xfrm>
            <a:off x="744414" y="9398622"/>
            <a:ext cx="2921581" cy="332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1828432">
              <a:defRPr sz="1600" b="1" cap="all">
                <a:solidFill>
                  <a:srgbClr val="797979"/>
                </a:solidFill>
                <a:latin typeface="Verdana"/>
                <a:ea typeface="Verdana"/>
                <a:cs typeface="Verdana"/>
                <a:sym typeface="Verdana"/>
              </a:defRPr>
            </a:lvl1pPr>
          </a:lstStyle>
          <a:p>
            <a:r>
              <a:t>Co pomogło?</a:t>
            </a:r>
          </a:p>
        </p:txBody>
      </p:sp>
      <p:sp>
        <p:nvSpPr>
          <p:cNvPr id="105" name="Prostokąt zaokrąglony"/>
          <p:cNvSpPr/>
          <p:nvPr/>
        </p:nvSpPr>
        <p:spPr>
          <a:xfrm>
            <a:off x="492779" y="8988675"/>
            <a:ext cx="4314039" cy="4046726"/>
          </a:xfrm>
          <a:prstGeom prst="roundRect">
            <a:avLst>
              <a:gd name="adj" fmla="val 1691"/>
            </a:avLst>
          </a:prstGeom>
          <a:ln w="28575">
            <a:solidFill>
              <a:srgbClr val="D5D5D5"/>
            </a:solidFill>
            <a:miter lim="400000"/>
          </a:ln>
          <a:effectLst>
            <a:outerShdw blurRad="76200" dist="63500" dir="3000000" rotWithShape="0">
              <a:srgbClr val="000000">
                <a:alpha val="10000"/>
              </a:srgbClr>
            </a:outerShdw>
          </a:effectLst>
        </p:spPr>
        <p:txBody>
          <a:bodyPr lIns="65824" tIns="65824" rIns="65824" bIns="65824" anchor="ctr"/>
          <a:lstStyle/>
          <a:p>
            <a:pPr algn="ctr" defTabSz="825500">
              <a:defRPr sz="3200">
                <a:solidFill>
                  <a:srgbClr val="FFFFFF"/>
                </a:solidFill>
                <a:latin typeface="+mj-lt"/>
                <a:ea typeface="+mj-ea"/>
                <a:cs typeface="+mj-cs"/>
                <a:sym typeface="Calibri"/>
              </a:defRPr>
            </a:pPr>
            <a:endParaRPr/>
          </a:p>
        </p:txBody>
      </p:sp>
      <p:sp>
        <p:nvSpPr>
          <p:cNvPr id="106" name="pole tekstowe 6"/>
          <p:cNvSpPr txBox="1"/>
          <p:nvPr/>
        </p:nvSpPr>
        <p:spPr>
          <a:xfrm>
            <a:off x="765198" y="9964894"/>
            <a:ext cx="3351093" cy="12606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L="254000" indent="-254000">
              <a:lnSpc>
                <a:spcPct val="140000"/>
              </a:lnSpc>
              <a:buClr>
                <a:srgbClr val="CC0066"/>
              </a:buClr>
              <a:buSzPct val="126000"/>
              <a:buFont typeface="Arial"/>
              <a:buChar char="•"/>
              <a:defRPr sz="1400">
                <a:solidFill>
                  <a:srgbClr val="535353"/>
                </a:solidFill>
                <a:latin typeface="Verdana"/>
                <a:ea typeface="Verdana"/>
                <a:cs typeface="Verdana"/>
                <a:sym typeface="Verdana"/>
              </a:defRPr>
            </a:pPr>
            <a:r>
              <a:rPr lang="pl-PL" dirty="0"/>
              <a:t>Utrzymywanie pozycji w sektorze spółek wzrostowych (głównie technologicznych)</a:t>
            </a:r>
          </a:p>
          <a:p>
            <a:pPr marL="254000" indent="-254000">
              <a:lnSpc>
                <a:spcPct val="140000"/>
              </a:lnSpc>
              <a:buClr>
                <a:srgbClr val="CC0066"/>
              </a:buClr>
              <a:buSzPct val="126000"/>
              <a:buFont typeface="Arial"/>
              <a:buChar char="•"/>
              <a:defRPr sz="1400">
                <a:solidFill>
                  <a:srgbClr val="535353"/>
                </a:solidFill>
                <a:latin typeface="Verdana"/>
                <a:ea typeface="Verdana"/>
                <a:cs typeface="Verdana"/>
                <a:sym typeface="Verdana"/>
              </a:defRPr>
            </a:pPr>
            <a:r>
              <a:rPr lang="pl-PL" dirty="0"/>
              <a:t>Silna dywersyfikacja globalna</a:t>
            </a:r>
          </a:p>
        </p:txBody>
      </p:sp>
      <p:sp>
        <p:nvSpPr>
          <p:cNvPr id="107" name="Prostokąt zaokrąglony"/>
          <p:cNvSpPr/>
          <p:nvPr/>
        </p:nvSpPr>
        <p:spPr>
          <a:xfrm>
            <a:off x="461954" y="8123166"/>
            <a:ext cx="9172591" cy="576661"/>
          </a:xfrm>
          <a:prstGeom prst="roundRect">
            <a:avLst>
              <a:gd name="adj" fmla="val 10852"/>
            </a:avLst>
          </a:prstGeom>
          <a:solidFill>
            <a:srgbClr val="BB2E65"/>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08" name="Komentarz Zarządzającego do wyników w październiku"/>
          <p:cNvSpPr txBox="1"/>
          <p:nvPr/>
        </p:nvSpPr>
        <p:spPr>
          <a:xfrm>
            <a:off x="416964" y="8216766"/>
            <a:ext cx="9249872" cy="3894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algn="ctr" defTabSz="584200">
              <a:lnSpc>
                <a:spcPct val="120000"/>
              </a:lnSpc>
              <a:defRPr sz="1800" b="1" cap="all">
                <a:solidFill>
                  <a:srgbClr val="FFFFFF"/>
                </a:solidFill>
                <a:latin typeface="Verdana"/>
                <a:ea typeface="Verdana"/>
                <a:cs typeface="Verdana"/>
                <a:sym typeface="Verdana"/>
              </a:defRPr>
            </a:lvl1pPr>
          </a:lstStyle>
          <a:p>
            <a:r>
              <a:rPr dirty="0" err="1"/>
              <a:t>Komentarz</a:t>
            </a:r>
            <a:r>
              <a:rPr dirty="0"/>
              <a:t> </a:t>
            </a:r>
            <a:r>
              <a:rPr dirty="0" err="1"/>
              <a:t>Zarządzającego</a:t>
            </a:r>
            <a:r>
              <a:rPr dirty="0"/>
              <a:t> do </a:t>
            </a:r>
            <a:r>
              <a:rPr dirty="0" err="1"/>
              <a:t>wyników</a:t>
            </a:r>
            <a:r>
              <a:rPr dirty="0"/>
              <a:t> w </a:t>
            </a:r>
            <a:r>
              <a:rPr lang="pl-PL" dirty="0"/>
              <a:t>listopadzie</a:t>
            </a:r>
            <a:endParaRPr dirty="0"/>
          </a:p>
        </p:txBody>
      </p:sp>
      <p:sp>
        <p:nvSpPr>
          <p:cNvPr id="109" name="Model Alokacji"/>
          <p:cNvSpPr txBox="1"/>
          <p:nvPr/>
        </p:nvSpPr>
        <p:spPr>
          <a:xfrm>
            <a:off x="429917" y="2436178"/>
            <a:ext cx="5304664" cy="48852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b="1" cap="all">
                <a:solidFill>
                  <a:srgbClr val="535353"/>
                </a:solidFill>
                <a:latin typeface="Verdana"/>
                <a:ea typeface="Verdana"/>
                <a:cs typeface="Verdana"/>
                <a:sym typeface="Verdana"/>
              </a:defRPr>
            </a:lvl1pPr>
          </a:lstStyle>
          <a:p>
            <a:r>
              <a:rPr dirty="0"/>
              <a:t>Model </a:t>
            </a:r>
            <a:r>
              <a:rPr dirty="0" err="1"/>
              <a:t>Alokacji</a:t>
            </a:r>
            <a:r>
              <a:rPr lang="pl-PL" dirty="0"/>
              <a:t> </a:t>
            </a:r>
            <a:r>
              <a:rPr lang="pl-PL" sz="1000" dirty="0"/>
              <a:t>(na 30.11.2021)</a:t>
            </a:r>
            <a:endParaRPr dirty="0"/>
          </a:p>
        </p:txBody>
      </p:sp>
      <p:pic>
        <p:nvPicPr>
          <p:cNvPr id="110" name="Obrazek" descr="Obrazek"/>
          <p:cNvPicPr>
            <a:picLocks noChangeAspect="1"/>
          </p:cNvPicPr>
          <p:nvPr/>
        </p:nvPicPr>
        <p:blipFill>
          <a:blip r:embed="rId6"/>
          <a:stretch>
            <a:fillRect/>
          </a:stretch>
        </p:blipFill>
        <p:spPr>
          <a:xfrm>
            <a:off x="2152876" y="319530"/>
            <a:ext cx="1906600" cy="436451"/>
          </a:xfrm>
          <a:prstGeom prst="rect">
            <a:avLst/>
          </a:prstGeom>
          <a:ln w="12700">
            <a:miter lim="400000"/>
          </a:ln>
        </p:spPr>
      </p:pic>
      <p:sp>
        <p:nvSpPr>
          <p:cNvPr id="111" name="PAŹDZIERNIK 2021"/>
          <p:cNvSpPr txBox="1"/>
          <p:nvPr/>
        </p:nvSpPr>
        <p:spPr>
          <a:xfrm>
            <a:off x="397577" y="1608162"/>
            <a:ext cx="4631289" cy="3894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1800" cap="all">
                <a:solidFill>
                  <a:srgbClr val="FFFFFF"/>
                </a:solidFill>
                <a:latin typeface="Verdana"/>
                <a:ea typeface="Verdana"/>
                <a:cs typeface="Verdana"/>
                <a:sym typeface="Verdana"/>
              </a:defRPr>
            </a:lvl1pPr>
          </a:lstStyle>
          <a:p>
            <a:r>
              <a:rPr lang="pl-PL" dirty="0"/>
              <a:t>Listopad</a:t>
            </a:r>
            <a:r>
              <a:rPr dirty="0"/>
              <a:t> 2021</a:t>
            </a:r>
          </a:p>
        </p:txBody>
      </p:sp>
      <p:sp>
        <p:nvSpPr>
          <p:cNvPr id="112" name="Fundusz stosuje"/>
          <p:cNvSpPr txBox="1"/>
          <p:nvPr/>
        </p:nvSpPr>
        <p:spPr>
          <a:xfrm>
            <a:off x="404265" y="339634"/>
            <a:ext cx="1652162" cy="3708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1800" b="1">
                <a:solidFill>
                  <a:srgbClr val="797979"/>
                </a:solidFill>
                <a:latin typeface="+mj-lt"/>
                <a:ea typeface="+mj-ea"/>
                <a:cs typeface="+mj-cs"/>
                <a:sym typeface="Calibri"/>
              </a:defRPr>
            </a:lvl1pPr>
          </a:lstStyle>
          <a:p>
            <a:r>
              <a:t>Fundusz stosuje</a:t>
            </a:r>
          </a:p>
        </p:txBody>
      </p:sp>
      <p:pic>
        <p:nvPicPr>
          <p:cNvPr id="113" name="Obrazek" descr="Obrazek"/>
          <p:cNvPicPr>
            <a:picLocks noChangeAspect="1"/>
          </p:cNvPicPr>
          <p:nvPr/>
        </p:nvPicPr>
        <p:blipFill>
          <a:blip r:embed="rId7"/>
          <a:stretch>
            <a:fillRect/>
          </a:stretch>
        </p:blipFill>
        <p:spPr>
          <a:xfrm>
            <a:off x="549217" y="3305866"/>
            <a:ext cx="448425" cy="380329"/>
          </a:xfrm>
          <a:prstGeom prst="rect">
            <a:avLst/>
          </a:prstGeom>
          <a:ln w="12700">
            <a:miter lim="400000"/>
          </a:ln>
        </p:spPr>
      </p:pic>
      <p:pic>
        <p:nvPicPr>
          <p:cNvPr id="114" name="Obrazek" descr="Obrazek"/>
          <p:cNvPicPr>
            <a:picLocks noChangeAspect="1"/>
          </p:cNvPicPr>
          <p:nvPr/>
        </p:nvPicPr>
        <p:blipFill>
          <a:blip r:embed="rId8"/>
          <a:stretch>
            <a:fillRect/>
          </a:stretch>
        </p:blipFill>
        <p:spPr>
          <a:xfrm>
            <a:off x="2740282" y="3305572"/>
            <a:ext cx="448426" cy="459191"/>
          </a:xfrm>
          <a:prstGeom prst="rect">
            <a:avLst/>
          </a:prstGeom>
          <a:ln w="12700">
            <a:miter lim="400000"/>
          </a:ln>
        </p:spPr>
      </p:pic>
      <p:pic>
        <p:nvPicPr>
          <p:cNvPr id="115" name="Obrazek" descr="Obrazek"/>
          <p:cNvPicPr>
            <a:picLocks noChangeAspect="1"/>
          </p:cNvPicPr>
          <p:nvPr/>
        </p:nvPicPr>
        <p:blipFill>
          <a:blip r:embed="rId9"/>
          <a:stretch>
            <a:fillRect/>
          </a:stretch>
        </p:blipFill>
        <p:spPr>
          <a:xfrm>
            <a:off x="568000" y="4207765"/>
            <a:ext cx="388809" cy="382902"/>
          </a:xfrm>
          <a:prstGeom prst="rect">
            <a:avLst/>
          </a:prstGeom>
          <a:ln w="12700">
            <a:miter lim="400000"/>
          </a:ln>
        </p:spPr>
      </p:pic>
      <p:sp>
        <p:nvSpPr>
          <p:cNvPr id="116" name="Prostokąt"/>
          <p:cNvSpPr/>
          <p:nvPr/>
        </p:nvSpPr>
        <p:spPr>
          <a:xfrm>
            <a:off x="744414" y="9765124"/>
            <a:ext cx="2784379" cy="35414"/>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pic>
        <p:nvPicPr>
          <p:cNvPr id="117" name="Obrazek" descr="Obrazek"/>
          <p:cNvPicPr>
            <a:picLocks noChangeAspect="1"/>
          </p:cNvPicPr>
          <p:nvPr/>
        </p:nvPicPr>
        <p:blipFill>
          <a:blip r:embed="rId10"/>
          <a:stretch>
            <a:fillRect/>
          </a:stretch>
        </p:blipFill>
        <p:spPr>
          <a:xfrm>
            <a:off x="3714750" y="9135509"/>
            <a:ext cx="774700" cy="762002"/>
          </a:xfrm>
          <a:prstGeom prst="rect">
            <a:avLst/>
          </a:prstGeom>
          <a:ln w="12700">
            <a:miter lim="400000"/>
          </a:ln>
        </p:spPr>
      </p:pic>
      <p:sp>
        <p:nvSpPr>
          <p:cNvPr id="118" name="Trzy subfundusze SFIO  jako PIM"/>
          <p:cNvSpPr txBox="1"/>
          <p:nvPr/>
        </p:nvSpPr>
        <p:spPr>
          <a:xfrm>
            <a:off x="5570415" y="9398622"/>
            <a:ext cx="2921581" cy="332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1828432">
              <a:defRPr sz="1600" b="1" cap="all">
                <a:solidFill>
                  <a:srgbClr val="797979"/>
                </a:solidFill>
                <a:latin typeface="Verdana"/>
                <a:ea typeface="Verdana"/>
                <a:cs typeface="Verdana"/>
                <a:sym typeface="Verdana"/>
              </a:defRPr>
            </a:lvl1pPr>
          </a:lstStyle>
          <a:p>
            <a:r>
              <a:t>Co przeszkadzało?</a:t>
            </a:r>
          </a:p>
        </p:txBody>
      </p:sp>
      <p:sp>
        <p:nvSpPr>
          <p:cNvPr id="119" name="Prostokąt zaokrąglony"/>
          <p:cNvSpPr/>
          <p:nvPr/>
        </p:nvSpPr>
        <p:spPr>
          <a:xfrm>
            <a:off x="5318779" y="8988675"/>
            <a:ext cx="4314039" cy="4046726"/>
          </a:xfrm>
          <a:prstGeom prst="roundRect">
            <a:avLst>
              <a:gd name="adj" fmla="val 1691"/>
            </a:avLst>
          </a:prstGeom>
          <a:ln w="28575">
            <a:solidFill>
              <a:srgbClr val="D5D5D5"/>
            </a:solidFill>
            <a:miter lim="400000"/>
          </a:ln>
          <a:effectLst>
            <a:outerShdw blurRad="76200" dist="63500" dir="3000000" rotWithShape="0">
              <a:srgbClr val="000000">
                <a:alpha val="10000"/>
              </a:srgbClr>
            </a:outerShdw>
          </a:effectLst>
        </p:spPr>
        <p:txBody>
          <a:bodyPr lIns="65824" tIns="65824" rIns="65824" bIns="65824" anchor="ctr"/>
          <a:lstStyle/>
          <a:p>
            <a:pPr algn="ctr" defTabSz="825500">
              <a:defRPr sz="3200">
                <a:solidFill>
                  <a:srgbClr val="FFFFFF"/>
                </a:solidFill>
                <a:latin typeface="+mj-lt"/>
                <a:ea typeface="+mj-ea"/>
                <a:cs typeface="+mj-cs"/>
                <a:sym typeface="Calibri"/>
              </a:defRPr>
            </a:pPr>
            <a:endParaRPr/>
          </a:p>
        </p:txBody>
      </p:sp>
      <p:sp>
        <p:nvSpPr>
          <p:cNvPr id="120" name="pole tekstowe 6"/>
          <p:cNvSpPr txBox="1"/>
          <p:nvPr/>
        </p:nvSpPr>
        <p:spPr>
          <a:xfrm>
            <a:off x="5591197" y="9964894"/>
            <a:ext cx="3351094" cy="24671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marL="254000" indent="-254000">
              <a:lnSpc>
                <a:spcPct val="140000"/>
              </a:lnSpc>
              <a:buClr>
                <a:srgbClr val="CC0066"/>
              </a:buClr>
              <a:buSzPct val="126000"/>
              <a:buFont typeface="Arial"/>
              <a:buChar char="•"/>
              <a:defRPr sz="1400">
                <a:solidFill>
                  <a:srgbClr val="535353"/>
                </a:solidFill>
                <a:latin typeface="Verdana"/>
                <a:ea typeface="Verdana"/>
                <a:cs typeface="Verdana"/>
                <a:sym typeface="Verdana"/>
              </a:defRPr>
            </a:pPr>
            <a:r>
              <a:rPr lang="pl-PL" dirty="0"/>
              <a:t>Panika na rynkach akcji wywołana mutacją Omikron </a:t>
            </a:r>
          </a:p>
          <a:p>
            <a:pPr marL="254000" indent="-254000">
              <a:lnSpc>
                <a:spcPct val="140000"/>
              </a:lnSpc>
              <a:buClr>
                <a:srgbClr val="CC0066"/>
              </a:buClr>
              <a:buSzPct val="126000"/>
              <a:buFont typeface="Arial"/>
              <a:buChar char="•"/>
              <a:defRPr sz="1400">
                <a:solidFill>
                  <a:srgbClr val="535353"/>
                </a:solidFill>
                <a:latin typeface="Verdana"/>
                <a:ea typeface="Verdana"/>
                <a:cs typeface="Verdana"/>
                <a:sym typeface="Verdana"/>
              </a:defRPr>
            </a:pPr>
            <a:r>
              <a:rPr lang="pl-PL" dirty="0"/>
              <a:t>Odpływ kapitału z rynków wschodzących w wyniku mocnego USD</a:t>
            </a:r>
          </a:p>
          <a:p>
            <a:pPr marL="254000" indent="-254000">
              <a:lnSpc>
                <a:spcPct val="140000"/>
              </a:lnSpc>
              <a:buClr>
                <a:srgbClr val="CC0066"/>
              </a:buClr>
              <a:buSzPct val="126000"/>
              <a:buFont typeface="Arial"/>
              <a:buChar char="•"/>
              <a:defRPr sz="1400">
                <a:solidFill>
                  <a:srgbClr val="535353"/>
                </a:solidFill>
                <a:latin typeface="Verdana"/>
                <a:ea typeface="Verdana"/>
                <a:cs typeface="Verdana"/>
                <a:sym typeface="Verdana"/>
              </a:defRPr>
            </a:pPr>
            <a:r>
              <a:rPr lang="pl-PL" dirty="0"/>
              <a:t>Odpływ kapitału z sektorów tzw. „starej ekonomii” (np. sektora finansowego) </a:t>
            </a:r>
          </a:p>
        </p:txBody>
      </p:sp>
      <p:sp>
        <p:nvSpPr>
          <p:cNvPr id="121" name="Prostokąt"/>
          <p:cNvSpPr/>
          <p:nvPr/>
        </p:nvSpPr>
        <p:spPr>
          <a:xfrm>
            <a:off x="5570415" y="9765124"/>
            <a:ext cx="2784378" cy="35414"/>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pic>
        <p:nvPicPr>
          <p:cNvPr id="122" name="Obrazek" descr="Obrazek"/>
          <p:cNvPicPr>
            <a:picLocks noChangeAspect="1"/>
          </p:cNvPicPr>
          <p:nvPr/>
        </p:nvPicPr>
        <p:blipFill>
          <a:blip r:embed="rId11"/>
          <a:stretch>
            <a:fillRect/>
          </a:stretch>
        </p:blipFill>
        <p:spPr>
          <a:xfrm>
            <a:off x="8582994" y="9135129"/>
            <a:ext cx="790825" cy="762003"/>
          </a:xfrm>
          <a:prstGeom prst="rect">
            <a:avLst/>
          </a:prstGeom>
          <a:ln w="12700">
            <a:miter lim="400000"/>
          </a:ln>
        </p:spPr>
      </p:pic>
      <p:sp>
        <p:nvSpPr>
          <p:cNvPr id="123" name="pole tekstowe 84"/>
          <p:cNvSpPr txBox="1"/>
          <p:nvPr/>
        </p:nvSpPr>
        <p:spPr>
          <a:xfrm>
            <a:off x="3366356" y="4196218"/>
            <a:ext cx="1607358" cy="372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spAutoFit/>
          </a:bodyPr>
          <a:lstStyle>
            <a:lvl1pPr>
              <a:defRPr sz="1600">
                <a:latin typeface="Verdana"/>
                <a:ea typeface="Verdana"/>
                <a:cs typeface="Verdana"/>
                <a:sym typeface="Verdana"/>
              </a:defRPr>
            </a:lvl1pPr>
          </a:lstStyle>
          <a:p>
            <a:r>
              <a:t>Globalne</a:t>
            </a:r>
          </a:p>
        </p:txBody>
      </p:sp>
      <p:pic>
        <p:nvPicPr>
          <p:cNvPr id="124" name="Obrazek" descr="Obrazek"/>
          <p:cNvPicPr>
            <a:picLocks noChangeAspect="1"/>
          </p:cNvPicPr>
          <p:nvPr/>
        </p:nvPicPr>
        <p:blipFill>
          <a:blip r:embed="rId9"/>
          <a:stretch>
            <a:fillRect/>
          </a:stretch>
        </p:blipFill>
        <p:spPr>
          <a:xfrm>
            <a:off x="2777800" y="4207765"/>
            <a:ext cx="388809" cy="382902"/>
          </a:xfrm>
          <a:prstGeom prst="rect">
            <a:avLst/>
          </a:prstGeom>
          <a:ln w="12700">
            <a:miter lim="400000"/>
          </a:ln>
        </p:spPr>
      </p:pic>
      <p:pic>
        <p:nvPicPr>
          <p:cNvPr id="125" name="Obrazek" descr="Obrazek"/>
          <p:cNvPicPr>
            <a:picLocks noChangeAspect="1"/>
          </p:cNvPicPr>
          <p:nvPr/>
        </p:nvPicPr>
        <p:blipFill>
          <a:blip r:embed="rId12"/>
          <a:stretch>
            <a:fillRect/>
          </a:stretch>
        </p:blipFill>
        <p:spPr>
          <a:xfrm>
            <a:off x="484062" y="3211790"/>
            <a:ext cx="578737" cy="578732"/>
          </a:xfrm>
          <a:prstGeom prst="rect">
            <a:avLst/>
          </a:prstGeom>
          <a:ln w="12700">
            <a:miter lim="400000"/>
          </a:ln>
          <a:effectLst>
            <a:outerShdw blurRad="50800" dist="58607" dir="2700000" rotWithShape="0">
              <a:srgbClr val="000000">
                <a:alpha val="17734"/>
              </a:srgbClr>
            </a:outerShdw>
          </a:effectLst>
        </p:spPr>
      </p:pic>
      <p:pic>
        <p:nvPicPr>
          <p:cNvPr id="126" name="Obrazek" descr="Obrazek"/>
          <p:cNvPicPr>
            <a:picLocks noChangeAspect="1"/>
          </p:cNvPicPr>
          <p:nvPr/>
        </p:nvPicPr>
        <p:blipFill>
          <a:blip r:embed="rId13"/>
          <a:stretch>
            <a:fillRect/>
          </a:stretch>
        </p:blipFill>
        <p:spPr>
          <a:xfrm>
            <a:off x="2586650" y="3165096"/>
            <a:ext cx="704892" cy="723152"/>
          </a:xfrm>
          <a:prstGeom prst="rect">
            <a:avLst/>
          </a:prstGeom>
          <a:ln w="12700">
            <a:miter lim="400000"/>
          </a:ln>
          <a:effectLst>
            <a:outerShdw blurRad="50800" dist="58607" dir="2700000" rotWithShape="0">
              <a:srgbClr val="000000">
                <a:alpha val="17734"/>
              </a:srgbClr>
            </a:outerShdw>
          </a:effectLst>
        </p:spPr>
      </p:pic>
      <p:pic>
        <p:nvPicPr>
          <p:cNvPr id="127" name="Obrazek" descr="Obrazek"/>
          <p:cNvPicPr>
            <a:picLocks noChangeAspect="1"/>
          </p:cNvPicPr>
          <p:nvPr/>
        </p:nvPicPr>
        <p:blipFill>
          <a:blip r:embed="rId14"/>
          <a:stretch>
            <a:fillRect/>
          </a:stretch>
        </p:blipFill>
        <p:spPr>
          <a:xfrm>
            <a:off x="430354" y="4012155"/>
            <a:ext cx="664100" cy="754080"/>
          </a:xfrm>
          <a:prstGeom prst="rect">
            <a:avLst/>
          </a:prstGeom>
          <a:ln w="12700">
            <a:miter lim="400000"/>
          </a:ln>
          <a:effectLst>
            <a:outerShdw blurRad="50800" dist="58607" dir="2700000" rotWithShape="0">
              <a:srgbClr val="000000">
                <a:alpha val="17734"/>
              </a:srgbClr>
            </a:outerShdw>
          </a:effectLst>
        </p:spPr>
      </p:pic>
      <p:sp>
        <p:nvSpPr>
          <p:cNvPr id="128" name="Struktura aktywów"/>
          <p:cNvSpPr txBox="1"/>
          <p:nvPr/>
        </p:nvSpPr>
        <p:spPr>
          <a:xfrm>
            <a:off x="469905" y="6000796"/>
            <a:ext cx="6240045"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584200">
              <a:lnSpc>
                <a:spcPct val="120000"/>
              </a:lnSpc>
              <a:defRPr sz="1400" b="1">
                <a:solidFill>
                  <a:srgbClr val="BB2E65"/>
                </a:solidFill>
                <a:latin typeface="Verdana"/>
                <a:ea typeface="Verdana"/>
                <a:cs typeface="Verdana"/>
                <a:sym typeface="Verdana"/>
              </a:defRPr>
            </a:lvl1pPr>
          </a:lstStyle>
          <a:p>
            <a:pPr>
              <a:defRPr cap="all"/>
            </a:pPr>
            <a:r>
              <a:rPr cap="none"/>
              <a:t>Struktura aktywów</a:t>
            </a:r>
          </a:p>
        </p:txBody>
      </p:sp>
      <p:sp>
        <p:nvSpPr>
          <p:cNvPr id="129" name="pole tekstowe 33"/>
          <p:cNvSpPr txBox="1"/>
          <p:nvPr/>
        </p:nvSpPr>
        <p:spPr>
          <a:xfrm>
            <a:off x="469900" y="6194946"/>
            <a:ext cx="2543372" cy="16052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algn="r" defTabSz="658250">
              <a:lnSpc>
                <a:spcPct val="310000"/>
              </a:lnSpc>
              <a:defRPr sz="1100">
                <a:latin typeface="Verdana"/>
                <a:ea typeface="Verdana"/>
                <a:cs typeface="Verdana"/>
                <a:sym typeface="Verdana"/>
              </a:defRPr>
            </a:pPr>
            <a:r>
              <a:rPr dirty="0" err="1"/>
              <a:t>fundusze</a:t>
            </a:r>
            <a:r>
              <a:rPr dirty="0"/>
              <a:t> </a:t>
            </a:r>
            <a:r>
              <a:rPr dirty="0" err="1"/>
              <a:t>akcyjne</a:t>
            </a:r>
            <a:endParaRPr dirty="0"/>
          </a:p>
          <a:p>
            <a:pPr algn="r" defTabSz="658250">
              <a:lnSpc>
                <a:spcPct val="310000"/>
              </a:lnSpc>
              <a:defRPr sz="1100">
                <a:latin typeface="Verdana"/>
                <a:ea typeface="Verdana"/>
                <a:cs typeface="Verdana"/>
                <a:sym typeface="Verdana"/>
              </a:defRPr>
            </a:pPr>
            <a:r>
              <a:rPr dirty="0" err="1"/>
              <a:t>fundusze</a:t>
            </a:r>
            <a:r>
              <a:rPr dirty="0"/>
              <a:t> </a:t>
            </a:r>
            <a:r>
              <a:rPr dirty="0" err="1"/>
              <a:t>terminowe</a:t>
            </a:r>
            <a:endParaRPr dirty="0"/>
          </a:p>
          <a:p>
            <a:pPr algn="r" defTabSz="658250">
              <a:lnSpc>
                <a:spcPct val="310000"/>
              </a:lnSpc>
              <a:defRPr sz="1100">
                <a:latin typeface="Verdana"/>
                <a:ea typeface="Verdana"/>
                <a:cs typeface="Verdana"/>
                <a:sym typeface="Verdana"/>
              </a:defRPr>
            </a:pPr>
            <a:r>
              <a:rPr dirty="0" err="1"/>
              <a:t>gotówka</a:t>
            </a:r>
            <a:endParaRPr dirty="0"/>
          </a:p>
        </p:txBody>
      </p:sp>
      <p:sp>
        <p:nvSpPr>
          <p:cNvPr id="131" name="80,7%"/>
          <p:cNvSpPr txBox="1"/>
          <p:nvPr/>
        </p:nvSpPr>
        <p:spPr>
          <a:xfrm>
            <a:off x="4537514" y="6421245"/>
            <a:ext cx="704892" cy="2739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584200">
              <a:lnSpc>
                <a:spcPct val="120000"/>
              </a:lnSpc>
              <a:defRPr sz="1200" b="1">
                <a:solidFill>
                  <a:srgbClr val="BB2E65"/>
                </a:solidFill>
                <a:latin typeface="Verdana"/>
                <a:ea typeface="Verdana"/>
                <a:cs typeface="Verdana"/>
                <a:sym typeface="Verdana"/>
              </a:defRPr>
            </a:lvl1pPr>
          </a:lstStyle>
          <a:p>
            <a:pPr>
              <a:defRPr cap="all"/>
            </a:pPr>
            <a:r>
              <a:rPr sz="1100" cap="none" dirty="0"/>
              <a:t>8</a:t>
            </a:r>
            <a:r>
              <a:rPr lang="pl-PL" sz="1100" cap="none" dirty="0"/>
              <a:t>4,0</a:t>
            </a:r>
            <a:r>
              <a:rPr sz="1100" cap="none" dirty="0"/>
              <a:t>%</a:t>
            </a:r>
          </a:p>
        </p:txBody>
      </p:sp>
      <p:sp>
        <p:nvSpPr>
          <p:cNvPr id="133" name="8,8%"/>
          <p:cNvSpPr txBox="1"/>
          <p:nvPr/>
        </p:nvSpPr>
        <p:spPr>
          <a:xfrm>
            <a:off x="3378025" y="6958168"/>
            <a:ext cx="2229771" cy="2739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584200">
              <a:lnSpc>
                <a:spcPct val="120000"/>
              </a:lnSpc>
              <a:defRPr sz="1200" b="1">
                <a:solidFill>
                  <a:srgbClr val="BB2E65"/>
                </a:solidFill>
                <a:latin typeface="Verdana"/>
                <a:ea typeface="Verdana"/>
                <a:cs typeface="Verdana"/>
                <a:sym typeface="Verdana"/>
              </a:defRPr>
            </a:lvl1pPr>
          </a:lstStyle>
          <a:p>
            <a:pPr>
              <a:defRPr cap="all"/>
            </a:pPr>
            <a:r>
              <a:rPr sz="1100" cap="none" dirty="0"/>
              <a:t>8,</a:t>
            </a:r>
            <a:r>
              <a:rPr lang="pl-PL" sz="1100" cap="none" dirty="0"/>
              <a:t>9</a:t>
            </a:r>
            <a:r>
              <a:rPr sz="1100" cap="none" dirty="0"/>
              <a:t>%</a:t>
            </a:r>
          </a:p>
        </p:txBody>
      </p:sp>
      <p:sp>
        <p:nvSpPr>
          <p:cNvPr id="135" name="10,7%"/>
          <p:cNvSpPr txBox="1"/>
          <p:nvPr/>
        </p:nvSpPr>
        <p:spPr>
          <a:xfrm>
            <a:off x="3407301" y="7511508"/>
            <a:ext cx="790825" cy="27392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584200">
              <a:lnSpc>
                <a:spcPct val="120000"/>
              </a:lnSpc>
              <a:defRPr sz="1200" b="1">
                <a:solidFill>
                  <a:srgbClr val="BB2E65"/>
                </a:solidFill>
                <a:latin typeface="Verdana"/>
                <a:ea typeface="Verdana"/>
                <a:cs typeface="Verdana"/>
                <a:sym typeface="Verdana"/>
              </a:defRPr>
            </a:lvl1pPr>
          </a:lstStyle>
          <a:p>
            <a:pPr>
              <a:defRPr cap="all"/>
            </a:pPr>
            <a:r>
              <a:rPr lang="pl-PL" sz="1100" cap="none" dirty="0"/>
              <a:t>7,1</a:t>
            </a:r>
            <a:r>
              <a:rPr sz="1100" cap="none" dirty="0"/>
              <a:t>%</a:t>
            </a:r>
          </a:p>
        </p:txBody>
      </p:sp>
      <p:sp>
        <p:nvSpPr>
          <p:cNvPr id="136" name="Struktura walutowa"/>
          <p:cNvSpPr txBox="1"/>
          <p:nvPr/>
        </p:nvSpPr>
        <p:spPr>
          <a:xfrm>
            <a:off x="6246498" y="6000796"/>
            <a:ext cx="2458600" cy="30734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nchor="ctr">
            <a:spAutoFit/>
          </a:bodyPr>
          <a:lstStyle>
            <a:lvl1pPr defTabSz="584200">
              <a:lnSpc>
                <a:spcPct val="120000"/>
              </a:lnSpc>
              <a:defRPr sz="1400" b="1">
                <a:solidFill>
                  <a:srgbClr val="BB2E65"/>
                </a:solidFill>
                <a:latin typeface="Verdana"/>
                <a:ea typeface="Verdana"/>
                <a:cs typeface="Verdana"/>
                <a:sym typeface="Verdana"/>
              </a:defRPr>
            </a:lvl1pPr>
          </a:lstStyle>
          <a:p>
            <a:pPr>
              <a:defRPr cap="all"/>
            </a:pPr>
            <a:r>
              <a:rPr cap="none" dirty="0" err="1"/>
              <a:t>Struktura</a:t>
            </a:r>
            <a:r>
              <a:rPr cap="none" dirty="0"/>
              <a:t> </a:t>
            </a:r>
            <a:r>
              <a:rPr cap="none" dirty="0" err="1"/>
              <a:t>walutowa</a:t>
            </a:r>
            <a:endParaRPr cap="none" dirty="0"/>
          </a:p>
        </p:txBody>
      </p:sp>
      <p:sp>
        <p:nvSpPr>
          <p:cNvPr id="137" name="pole tekstowe 33"/>
          <p:cNvSpPr txBox="1"/>
          <p:nvPr/>
        </p:nvSpPr>
        <p:spPr>
          <a:xfrm>
            <a:off x="6857855" y="6313514"/>
            <a:ext cx="634284" cy="1465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nchor="ctr">
            <a:spAutoFit/>
          </a:bodyPr>
          <a:lstStyle/>
          <a:p>
            <a:pPr algn="r" defTabSz="658250">
              <a:lnSpc>
                <a:spcPct val="280000"/>
              </a:lnSpc>
              <a:defRPr sz="1100">
                <a:latin typeface="Verdana"/>
                <a:ea typeface="Verdana"/>
                <a:cs typeface="Verdana"/>
                <a:sym typeface="Verdana"/>
              </a:defRPr>
            </a:pPr>
            <a:r>
              <a:rPr dirty="0"/>
              <a:t>USD</a:t>
            </a:r>
          </a:p>
          <a:p>
            <a:pPr algn="r" defTabSz="658250">
              <a:lnSpc>
                <a:spcPct val="280000"/>
              </a:lnSpc>
              <a:defRPr sz="1100">
                <a:latin typeface="Verdana"/>
                <a:ea typeface="Verdana"/>
                <a:cs typeface="Verdana"/>
                <a:sym typeface="Verdana"/>
              </a:defRPr>
            </a:pPr>
            <a:r>
              <a:rPr dirty="0"/>
              <a:t>EUR</a:t>
            </a:r>
          </a:p>
          <a:p>
            <a:pPr algn="r" defTabSz="658250">
              <a:lnSpc>
                <a:spcPct val="280000"/>
              </a:lnSpc>
              <a:defRPr sz="1100">
                <a:latin typeface="Verdana"/>
                <a:ea typeface="Verdana"/>
                <a:cs typeface="Verdana"/>
                <a:sym typeface="Verdana"/>
              </a:defRPr>
            </a:pPr>
            <a:r>
              <a:rPr dirty="0"/>
              <a:t>PLN</a:t>
            </a:r>
          </a:p>
        </p:txBody>
      </p:sp>
      <p:sp>
        <p:nvSpPr>
          <p:cNvPr id="138" name="pole tekstowe 33"/>
          <p:cNvSpPr txBox="1"/>
          <p:nvPr/>
        </p:nvSpPr>
        <p:spPr>
          <a:xfrm>
            <a:off x="8076525" y="6284411"/>
            <a:ext cx="704892" cy="146560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defTabSz="658250">
              <a:lnSpc>
                <a:spcPct val="280000"/>
              </a:lnSpc>
              <a:defRPr sz="1100" b="1">
                <a:solidFill>
                  <a:srgbClr val="BB2E65"/>
                </a:solidFill>
                <a:latin typeface="Verdana"/>
                <a:ea typeface="Verdana"/>
                <a:cs typeface="Verdana"/>
                <a:sym typeface="Verdana"/>
              </a:defRPr>
            </a:pPr>
            <a:r>
              <a:rPr dirty="0"/>
              <a:t>6</a:t>
            </a:r>
            <a:r>
              <a:rPr lang="pl-PL" dirty="0"/>
              <a:t>8</a:t>
            </a:r>
            <a:r>
              <a:rPr dirty="0"/>
              <a:t>,</a:t>
            </a:r>
            <a:r>
              <a:rPr lang="pl-PL" dirty="0"/>
              <a:t>3</a:t>
            </a:r>
            <a:r>
              <a:rPr dirty="0"/>
              <a:t>%</a:t>
            </a:r>
          </a:p>
          <a:p>
            <a:pPr defTabSz="658250">
              <a:lnSpc>
                <a:spcPct val="280000"/>
              </a:lnSpc>
              <a:defRPr sz="1100" b="1">
                <a:solidFill>
                  <a:srgbClr val="BB2E65"/>
                </a:solidFill>
                <a:latin typeface="Verdana"/>
                <a:ea typeface="Verdana"/>
                <a:cs typeface="Verdana"/>
                <a:sym typeface="Verdana"/>
              </a:defRPr>
            </a:pPr>
            <a:r>
              <a:rPr dirty="0"/>
              <a:t>25,</a:t>
            </a:r>
            <a:r>
              <a:rPr lang="pl-PL" dirty="0"/>
              <a:t>0</a:t>
            </a:r>
            <a:r>
              <a:rPr dirty="0"/>
              <a:t>%</a:t>
            </a:r>
          </a:p>
          <a:p>
            <a:pPr defTabSz="658250">
              <a:lnSpc>
                <a:spcPct val="280000"/>
              </a:lnSpc>
              <a:defRPr sz="1100" b="1">
                <a:solidFill>
                  <a:srgbClr val="BB2E65"/>
                </a:solidFill>
                <a:latin typeface="Verdana"/>
                <a:ea typeface="Verdana"/>
                <a:cs typeface="Verdana"/>
                <a:sym typeface="Verdana"/>
              </a:defRPr>
            </a:pPr>
            <a:r>
              <a:rPr dirty="0"/>
              <a:t>6,</a:t>
            </a:r>
            <a:r>
              <a:rPr lang="pl-PL" dirty="0"/>
              <a:t>7</a:t>
            </a:r>
            <a:r>
              <a:rPr dirty="0"/>
              <a:t>%</a:t>
            </a:r>
          </a:p>
        </p:txBody>
      </p:sp>
      <p:grpSp>
        <p:nvGrpSpPr>
          <p:cNvPr id="141" name="Grupuj"/>
          <p:cNvGrpSpPr/>
          <p:nvPr/>
        </p:nvGrpSpPr>
        <p:grpSpPr>
          <a:xfrm>
            <a:off x="7583674" y="6451764"/>
            <a:ext cx="448425" cy="356854"/>
            <a:chOff x="0" y="-7407"/>
            <a:chExt cx="448423" cy="356853"/>
          </a:xfrm>
        </p:grpSpPr>
        <p:sp>
          <p:nvSpPr>
            <p:cNvPr id="139" name="Koło"/>
            <p:cNvSpPr/>
            <p:nvPr/>
          </p:nvSpPr>
          <p:spPr>
            <a:xfrm>
              <a:off x="49489" y="0"/>
              <a:ext cx="349447" cy="349446"/>
            </a:xfrm>
            <a:prstGeom prst="ellipse">
              <a:avLst/>
            </a:prstGeom>
            <a:solidFill>
              <a:srgbClr val="BB2E65"/>
            </a:solidFill>
            <a:ln w="12700" cap="flat">
              <a:noFill/>
              <a:miter lim="400000"/>
            </a:ln>
            <a:effectLst>
              <a:outerShdw blurRad="50800" dist="54279" dir="5400000" rotWithShape="0">
                <a:srgbClr val="000000">
                  <a:alpha val="18005"/>
                </a:srgbClr>
              </a:outerShdw>
            </a:effectLst>
          </p:spPr>
          <p:txBody>
            <a:bodyPr wrap="square" lIns="65824" tIns="65824" rIns="65824" bIns="65824" numCol="1" anchor="ctr">
              <a:noAutofit/>
            </a:bodyPr>
            <a:lstStyle/>
            <a:p>
              <a:endParaRPr/>
            </a:p>
          </p:txBody>
        </p:sp>
        <p:sp>
          <p:nvSpPr>
            <p:cNvPr id="140" name="$"/>
            <p:cNvSpPr txBox="1"/>
            <p:nvPr/>
          </p:nvSpPr>
          <p:spPr>
            <a:xfrm>
              <a:off x="0" y="-7408"/>
              <a:ext cx="448424" cy="330298"/>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defTabSz="584200">
                <a:lnSpc>
                  <a:spcPct val="120000"/>
                </a:lnSpc>
                <a:defRPr sz="1600" b="1">
                  <a:solidFill>
                    <a:srgbClr val="FFFFFF"/>
                  </a:solidFill>
                  <a:latin typeface="Verdana"/>
                  <a:ea typeface="Verdana"/>
                  <a:cs typeface="Verdana"/>
                  <a:sym typeface="Verdana"/>
                </a:defRPr>
              </a:lvl1pPr>
            </a:lstStyle>
            <a:p>
              <a:pPr>
                <a:defRPr cap="all"/>
              </a:pPr>
              <a:r>
                <a:rPr cap="none"/>
                <a:t>$</a:t>
              </a:r>
            </a:p>
          </p:txBody>
        </p:sp>
      </p:grpSp>
      <p:grpSp>
        <p:nvGrpSpPr>
          <p:cNvPr id="144" name="Grupuj"/>
          <p:cNvGrpSpPr/>
          <p:nvPr/>
        </p:nvGrpSpPr>
        <p:grpSpPr>
          <a:xfrm>
            <a:off x="7583674" y="6920405"/>
            <a:ext cx="437345" cy="349447"/>
            <a:chOff x="0" y="0"/>
            <a:chExt cx="437344" cy="349445"/>
          </a:xfrm>
        </p:grpSpPr>
        <p:sp>
          <p:nvSpPr>
            <p:cNvPr id="142" name="Koło"/>
            <p:cNvSpPr/>
            <p:nvPr/>
          </p:nvSpPr>
          <p:spPr>
            <a:xfrm>
              <a:off x="49489" y="0"/>
              <a:ext cx="349447" cy="349446"/>
            </a:xfrm>
            <a:prstGeom prst="ellipse">
              <a:avLst/>
            </a:prstGeom>
            <a:solidFill>
              <a:srgbClr val="BB2E65"/>
            </a:solidFill>
            <a:ln w="12700" cap="flat">
              <a:noFill/>
              <a:miter lim="400000"/>
            </a:ln>
            <a:effectLst>
              <a:outerShdw blurRad="50800" dist="54279" dir="5400000" rotWithShape="0">
                <a:srgbClr val="000000">
                  <a:alpha val="18005"/>
                </a:srgbClr>
              </a:outerShdw>
            </a:effectLst>
          </p:spPr>
          <p:txBody>
            <a:bodyPr wrap="square" lIns="65824" tIns="65824" rIns="65824" bIns="65824" numCol="1" anchor="ctr">
              <a:noAutofit/>
            </a:bodyPr>
            <a:lstStyle/>
            <a:p>
              <a:endParaRPr/>
            </a:p>
          </p:txBody>
        </p:sp>
        <p:sp>
          <p:nvSpPr>
            <p:cNvPr id="143" name="€"/>
            <p:cNvSpPr txBox="1"/>
            <p:nvPr/>
          </p:nvSpPr>
          <p:spPr>
            <a:xfrm>
              <a:off x="0" y="3671"/>
              <a:ext cx="437345" cy="319219"/>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defTabSz="584200">
                <a:lnSpc>
                  <a:spcPct val="120000"/>
                </a:lnSpc>
                <a:defRPr sz="1600" b="1">
                  <a:solidFill>
                    <a:srgbClr val="FFFFFF"/>
                  </a:solidFill>
                  <a:latin typeface="Verdana"/>
                  <a:ea typeface="Verdana"/>
                  <a:cs typeface="Verdana"/>
                  <a:sym typeface="Verdana"/>
                </a:defRPr>
              </a:lvl1pPr>
            </a:lstStyle>
            <a:p>
              <a:pPr>
                <a:defRPr cap="all"/>
              </a:pPr>
              <a:r>
                <a:rPr cap="none"/>
                <a:t>€</a:t>
              </a:r>
            </a:p>
          </p:txBody>
        </p:sp>
      </p:grpSp>
      <p:grpSp>
        <p:nvGrpSpPr>
          <p:cNvPr id="147" name="Grupuj"/>
          <p:cNvGrpSpPr/>
          <p:nvPr/>
        </p:nvGrpSpPr>
        <p:grpSpPr>
          <a:xfrm>
            <a:off x="7583674" y="7386098"/>
            <a:ext cx="448425" cy="349447"/>
            <a:chOff x="0" y="0"/>
            <a:chExt cx="448423" cy="349445"/>
          </a:xfrm>
        </p:grpSpPr>
        <p:sp>
          <p:nvSpPr>
            <p:cNvPr id="145" name="Koło"/>
            <p:cNvSpPr/>
            <p:nvPr/>
          </p:nvSpPr>
          <p:spPr>
            <a:xfrm>
              <a:off x="49489" y="0"/>
              <a:ext cx="349447" cy="349446"/>
            </a:xfrm>
            <a:prstGeom prst="ellipse">
              <a:avLst/>
            </a:prstGeom>
            <a:solidFill>
              <a:srgbClr val="BB2E65"/>
            </a:solidFill>
            <a:ln w="12700" cap="flat">
              <a:noFill/>
              <a:miter lim="400000"/>
            </a:ln>
            <a:effectLst>
              <a:outerShdw blurRad="50800" dist="54279" dir="5400000" rotWithShape="0">
                <a:srgbClr val="000000">
                  <a:alpha val="18005"/>
                </a:srgbClr>
              </a:outerShdw>
            </a:effectLst>
          </p:spPr>
          <p:txBody>
            <a:bodyPr wrap="square" lIns="65824" tIns="65824" rIns="65824" bIns="65824" numCol="1" anchor="ctr">
              <a:noAutofit/>
            </a:bodyPr>
            <a:lstStyle/>
            <a:p>
              <a:endParaRPr/>
            </a:p>
          </p:txBody>
        </p:sp>
        <p:sp>
          <p:nvSpPr>
            <p:cNvPr id="146" name="zł"/>
            <p:cNvSpPr txBox="1"/>
            <p:nvPr/>
          </p:nvSpPr>
          <p:spPr>
            <a:xfrm>
              <a:off x="0" y="18460"/>
              <a:ext cx="448424" cy="305710"/>
            </a:xfrm>
            <a:prstGeom prst="rect">
              <a:avLst/>
            </a:prstGeom>
            <a:no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45719" tIns="45719" rIns="45719" bIns="45719" numCol="1" anchor="ctr">
              <a:noAutofit/>
            </a:bodyPr>
            <a:lstStyle>
              <a:lvl1pPr algn="ctr" defTabSz="584200">
                <a:defRPr sz="1400" b="1">
                  <a:solidFill>
                    <a:srgbClr val="FFFFFF"/>
                  </a:solidFill>
                  <a:latin typeface="Verdana"/>
                  <a:ea typeface="Verdana"/>
                  <a:cs typeface="Verdana"/>
                  <a:sym typeface="Verdana"/>
                </a:defRPr>
              </a:lvl1pPr>
            </a:lstStyle>
            <a:p>
              <a:pPr>
                <a:defRPr cap="all"/>
              </a:pPr>
              <a:r>
                <a:rPr cap="none" dirty="0" err="1"/>
                <a:t>zł</a:t>
              </a:r>
              <a:endParaRPr cap="none" dirty="0"/>
            </a:p>
          </p:txBody>
        </p:sp>
      </p:grpSp>
      <p:pic>
        <p:nvPicPr>
          <p:cNvPr id="148" name="Obrazek" descr="Obrazek"/>
          <p:cNvPicPr>
            <a:picLocks noChangeAspect="1"/>
          </p:cNvPicPr>
          <p:nvPr/>
        </p:nvPicPr>
        <p:blipFill>
          <a:blip r:embed="rId15"/>
          <a:stretch>
            <a:fillRect/>
          </a:stretch>
        </p:blipFill>
        <p:spPr>
          <a:xfrm>
            <a:off x="484061" y="4904597"/>
            <a:ext cx="578738" cy="578731"/>
          </a:xfrm>
          <a:prstGeom prst="rect">
            <a:avLst/>
          </a:prstGeom>
          <a:ln w="12700">
            <a:miter lim="400000"/>
          </a:ln>
          <a:effectLst>
            <a:outerShdw blurRad="50800" dist="58607" dir="2700000" rotWithShape="0">
              <a:srgbClr val="000000">
                <a:alpha val="17734"/>
              </a:srgbClr>
            </a:outerShdw>
          </a:effectLst>
        </p:spPr>
      </p:pic>
      <p:pic>
        <p:nvPicPr>
          <p:cNvPr id="149" name="Obrazek" descr="Obrazek"/>
          <p:cNvPicPr>
            <a:picLocks noChangeAspect="1"/>
          </p:cNvPicPr>
          <p:nvPr/>
        </p:nvPicPr>
        <p:blipFill>
          <a:blip r:embed="rId16"/>
          <a:stretch>
            <a:fillRect/>
          </a:stretch>
        </p:blipFill>
        <p:spPr>
          <a:xfrm>
            <a:off x="2657367" y="4037468"/>
            <a:ext cx="614257" cy="614251"/>
          </a:xfrm>
          <a:prstGeom prst="rect">
            <a:avLst/>
          </a:prstGeom>
          <a:ln w="12700">
            <a:miter lim="400000"/>
          </a:ln>
          <a:effectLst>
            <a:outerShdw blurRad="50800" dist="58607" dir="2700000" rotWithShape="0">
              <a:srgbClr val="000000">
                <a:alpha val="17734"/>
              </a:srgbClr>
            </a:outerShdw>
          </a:effectLst>
        </p:spPr>
      </p:pic>
      <p:sp>
        <p:nvSpPr>
          <p:cNvPr id="150" name="pole tekstowe 33"/>
          <p:cNvSpPr txBox="1"/>
          <p:nvPr/>
        </p:nvSpPr>
        <p:spPr>
          <a:xfrm>
            <a:off x="1185626" y="5007487"/>
            <a:ext cx="1607358" cy="3729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spAutoFit/>
          </a:bodyPr>
          <a:lstStyle>
            <a:lvl1pPr>
              <a:defRPr sz="1600">
                <a:latin typeface="Verdana"/>
                <a:ea typeface="Verdana"/>
                <a:cs typeface="Verdana"/>
                <a:sym typeface="Verdana"/>
              </a:defRPr>
            </a:lvl1pPr>
          </a:lstStyle>
          <a:p>
            <a:r>
              <a:t>Japonia</a:t>
            </a:r>
          </a:p>
        </p:txBody>
      </p:sp>
      <p:graphicFrame>
        <p:nvGraphicFramePr>
          <p:cNvPr id="58" name="Wykres 57">
            <a:extLst>
              <a:ext uri="{FF2B5EF4-FFF2-40B4-BE49-F238E27FC236}">
                <a16:creationId xmlns:a16="http://schemas.microsoft.com/office/drawing/2014/main" id="{1B4616CD-22EE-4B05-8A8C-9D73C0B67F64}"/>
              </a:ext>
            </a:extLst>
          </p:cNvPr>
          <p:cNvGraphicFramePr>
            <a:graphicFrameLocks/>
          </p:cNvGraphicFramePr>
          <p:nvPr>
            <p:extLst>
              <p:ext uri="{D42A27DB-BD31-4B8C-83A1-F6EECF244321}">
                <p14:modId xmlns:p14="http://schemas.microsoft.com/office/powerpoint/2010/main" val="3143409382"/>
              </p:ext>
            </p:extLst>
          </p:nvPr>
        </p:nvGraphicFramePr>
        <p:xfrm>
          <a:off x="4889960" y="2912233"/>
          <a:ext cx="4572000" cy="2743200"/>
        </p:xfrm>
        <a:graphic>
          <a:graphicData uri="http://schemas.openxmlformats.org/drawingml/2006/chart">
            <c:chart xmlns:c="http://schemas.openxmlformats.org/drawingml/2006/chart" xmlns:r="http://schemas.openxmlformats.org/officeDocument/2006/relationships" r:id="rId17"/>
          </a:graphicData>
        </a:graphic>
      </p:graphicFrame>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2" name="Obrazek" descr="Obrazek"/>
          <p:cNvPicPr>
            <a:picLocks noChangeAspect="1"/>
          </p:cNvPicPr>
          <p:nvPr/>
        </p:nvPicPr>
        <p:blipFill>
          <a:blip r:embed="rId2"/>
          <a:srcRect r="35586" b="4008"/>
          <a:stretch>
            <a:fillRect/>
          </a:stretch>
        </p:blipFill>
        <p:spPr>
          <a:xfrm>
            <a:off x="449441" y="-254797"/>
            <a:ext cx="9704972" cy="7459802"/>
          </a:xfrm>
          <a:prstGeom prst="rect">
            <a:avLst/>
          </a:prstGeom>
          <a:ln w="12700">
            <a:miter lim="400000"/>
          </a:ln>
        </p:spPr>
      </p:pic>
      <p:sp>
        <p:nvSpPr>
          <p:cNvPr id="153" name="Prostokąt zaokrąglony"/>
          <p:cNvSpPr/>
          <p:nvPr/>
        </p:nvSpPr>
        <p:spPr>
          <a:xfrm>
            <a:off x="-126480" y="1009243"/>
            <a:ext cx="10336760" cy="438451"/>
          </a:xfrm>
          <a:prstGeom prst="roundRect">
            <a:avLst>
              <a:gd name="adj" fmla="val 12252"/>
            </a:avLst>
          </a:prstGeom>
          <a:solidFill>
            <a:srgbClr val="BB2E65"/>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54" name="Prostokąt"/>
          <p:cNvSpPr/>
          <p:nvPr/>
        </p:nvSpPr>
        <p:spPr>
          <a:xfrm>
            <a:off x="-217229" y="1559869"/>
            <a:ext cx="10744201"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pic>
        <p:nvPicPr>
          <p:cNvPr id="155" name="MillenniumFI_CMYK.pdf" descr="MillenniumFI_CMYK.pdf"/>
          <p:cNvPicPr>
            <a:picLocks noChangeAspect="1"/>
          </p:cNvPicPr>
          <p:nvPr/>
        </p:nvPicPr>
        <p:blipFill>
          <a:blip r:embed="rId3"/>
          <a:stretch>
            <a:fillRect/>
          </a:stretch>
        </p:blipFill>
        <p:spPr>
          <a:xfrm>
            <a:off x="7227989" y="13433508"/>
            <a:ext cx="2408559" cy="576699"/>
          </a:xfrm>
          <a:prstGeom prst="rect">
            <a:avLst/>
          </a:prstGeom>
          <a:ln w="12700">
            <a:miter lim="400000"/>
          </a:ln>
        </p:spPr>
      </p:pic>
      <p:sp>
        <p:nvSpPr>
          <p:cNvPr id="156" name="Prostokąt"/>
          <p:cNvSpPr/>
          <p:nvPr/>
        </p:nvSpPr>
        <p:spPr>
          <a:xfrm>
            <a:off x="-70410" y="13787905"/>
            <a:ext cx="6934135"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pic>
        <p:nvPicPr>
          <p:cNvPr id="157" name="Obrazek" descr="Obrazek"/>
          <p:cNvPicPr>
            <a:picLocks noChangeAspect="1"/>
          </p:cNvPicPr>
          <p:nvPr/>
        </p:nvPicPr>
        <p:blipFill>
          <a:blip r:embed="rId4"/>
          <a:stretch>
            <a:fillRect/>
          </a:stretch>
        </p:blipFill>
        <p:spPr>
          <a:xfrm>
            <a:off x="2152876" y="319530"/>
            <a:ext cx="1906600" cy="436451"/>
          </a:xfrm>
          <a:prstGeom prst="rect">
            <a:avLst/>
          </a:prstGeom>
          <a:ln w="12700">
            <a:miter lim="400000"/>
          </a:ln>
        </p:spPr>
      </p:pic>
      <p:sp>
        <p:nvSpPr>
          <p:cNvPr id="158" name="Fundusz stosuje"/>
          <p:cNvSpPr txBox="1"/>
          <p:nvPr/>
        </p:nvSpPr>
        <p:spPr>
          <a:xfrm>
            <a:off x="404265" y="339634"/>
            <a:ext cx="1652162" cy="3708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1800" b="1">
                <a:solidFill>
                  <a:srgbClr val="797979"/>
                </a:solidFill>
                <a:latin typeface="+mj-lt"/>
                <a:ea typeface="+mj-ea"/>
                <a:cs typeface="+mj-cs"/>
                <a:sym typeface="Calibri"/>
              </a:defRPr>
            </a:lvl1pPr>
          </a:lstStyle>
          <a:p>
            <a:r>
              <a:t>Fundusz stosuje</a:t>
            </a:r>
          </a:p>
        </p:txBody>
      </p:sp>
      <p:sp>
        <p:nvSpPr>
          <p:cNvPr id="159" name="TOP 10 pozycji w portfelu (na koniec IIIQ 2021)"/>
          <p:cNvSpPr txBox="1"/>
          <p:nvPr/>
        </p:nvSpPr>
        <p:spPr>
          <a:xfrm>
            <a:off x="395333" y="1040227"/>
            <a:ext cx="10244389" cy="332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defTabSz="584200">
              <a:lnSpc>
                <a:spcPct val="120000"/>
              </a:lnSpc>
              <a:defRPr sz="1600" b="1" cap="all">
                <a:solidFill>
                  <a:srgbClr val="FFFFFF"/>
                </a:solidFill>
                <a:latin typeface="Verdana"/>
                <a:ea typeface="Verdana"/>
                <a:cs typeface="Verdana"/>
                <a:sym typeface="Verdana"/>
              </a:defRPr>
            </a:pPr>
            <a:r>
              <a:t>TOP 10 pozycji w portfelu (</a:t>
            </a:r>
            <a:r>
              <a:rPr cap="none"/>
              <a:t>na koniec</a:t>
            </a:r>
            <a:r>
              <a:t> IIIQ 2021)</a:t>
            </a:r>
          </a:p>
        </p:txBody>
      </p:sp>
      <p:sp>
        <p:nvSpPr>
          <p:cNvPr id="160" name="Ważne informacje:"/>
          <p:cNvSpPr txBox="1"/>
          <p:nvPr/>
        </p:nvSpPr>
        <p:spPr>
          <a:xfrm>
            <a:off x="395332" y="9563109"/>
            <a:ext cx="3767365" cy="33273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1600" b="1" cap="all">
                <a:solidFill>
                  <a:srgbClr val="BB2E65"/>
                </a:solidFill>
                <a:latin typeface="Verdana"/>
                <a:ea typeface="Verdana"/>
                <a:cs typeface="Verdana"/>
                <a:sym typeface="Verdana"/>
              </a:defRPr>
            </a:lvl1pPr>
          </a:lstStyle>
          <a:p>
            <a:r>
              <a:t>Ważne informacje:</a:t>
            </a:r>
          </a:p>
        </p:txBody>
      </p:sp>
      <p:sp>
        <p:nvSpPr>
          <p:cNvPr id="161" name="Prostokąt"/>
          <p:cNvSpPr/>
          <p:nvPr/>
        </p:nvSpPr>
        <p:spPr>
          <a:xfrm>
            <a:off x="-330201" y="9338501"/>
            <a:ext cx="10744201"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sp>
        <p:nvSpPr>
          <p:cNvPr id="162" name="Millennium Towarzystwo Funduszy Inwestycyjnych S.A. z siedzibą w Warszawie, ul. Stanisława Żaryna 2B, 02-593 Warszawa, Polska, wpisana do rejestru przedsiębiorców Krajowego Rejestru Sądowego prowadzonego przez Sąd Rejonowy dla m.st. Warszawy w Warszawie, XIII Wydział Gospodarczy Krajowego Rejestru Sądowego pod numerem KRS 0000014564, o numerze REGON 011191974, o numerze NIP 526-10-31-858, w pełni opłaconym kapitale zakładowym w wysokości 10.300.000,00 PLN (słownie: dziesięć milionów trzysta tysięcy złotych polskich)(dalej: „Towarzystwo”). Towarzystwo prowadzi działalność w zakresie tworzenia i zarządzania funduszami inwestycyjnymi na podstawie zezwolenia udzielonego przez Komisję Papierów Wartościowych i Giełd z dnia 20 listopada 2001 r. (sygn. DFN1-4050/22-24/01) oraz podlega nadzorowi Komisji Nadzoru Finansowego. Millennium PPK Specjalistyczny Fundusz Inwestycyjny Otwarty (dalej: „Millennium PPK”) z wydzielonymi subfunduszami zdefiniowanej daty (dalej: „Subfundusze”),    o których mowa w art. 39 Ustawy z dnia października 2018 r. o pracowniczych planach kapitałowych (Dz. U. z 2018 r., poz. 2215) (dalej: „Ustawa PPK”), stanowi pracowniczy plan kapitałowy w rozumieniu Ustawy PPK. Millennium PPK został wpisany do rejestru funduszy inwestycyjnych pod numerem RFI 1626. Wszelkie informacje udostępniane przez Towarzystwo w niniejszym materiale mają charakter wyłącznie informacyjny, i nie powinny stanowić podstawy do podejmowania decyzji inwestycyjnych ponieważ mają wystandaryzowany charakter i nie uwzględniają indywidualnej sytuacji i potrzeb potencjalnych Uczestników. Udostępnianie przez Towarzystwo informacji zawartych w niniejszym dokumencie nie stanowi świadczenia usługi doradztwa prawnego, finansowego, podatkowego, a także usługi zarządzania portfelami, w skład których wchodzi jeden lub większa liczba instrumentów finansowych oraz usługi doradztwa inwestycyjnego, o których mowa odpowiednio w art. 75 i 76 ustawy z dnia 29 lipca 2005 r. o obrocie instrumentami finansowymi (tj. Dz. U. z 2020 r. poz. 89), ani rekomendacji w rozumieniu przepisów Rozporządzenia Delegowanego Komisji (UE) 2016/958 z dnia 9 marca 2016 r. uzupełniającego rozporządzenie Parlamentu Europejskiego i Rady (UE) nr 596/2014 w odniesieniu do regulacyjnych standardów technicznych dotyczących środków technicznych do celów obiektywnej prezentacji rekomendacji inwestycyjnych lub innych informacji rekomendujących lub sugerujących strategię inwestycyjną oraz ujawniania interesów partykularnych lub wskazań konfliktów interesów (Dz. Urz. UE L160/15 z 17.6.2016). Poprzez udostępnienie niniejszego dokumentu, Towarzystwo nie wskazuje także, iż jakakolwiek inwestycja jest odpowiednia dla potencjalnego Uczestnika. Udostępnianie przez Towarzystwo informacji zawartych w niniejszym dokumencie nie ma na celu oraz nie może być uznawane za świadczenie przez Towarzystwo usługi oferowania instrumentów finansowych, o której mowa w art. 72 ustawy z dnia 29 lipca 2005 r. o obrocie instrumentami finansowymi oraz nie ma na celu promowania bezpośrednio lub pośrednio nabycia lub objęcia instrumentów finansowych lub zachęcania, bezpośrednio lub pośrednio, do ich nabycia lub objęcia. Ryzyko wykorzystania informacji zamieszczonych w niniejszym materiale, w szczególności podejmowania na jego podstawie decyzji inwestycyjnych, ponosi wyłącznie ich odbiorca. Podstawą do dokonywania przez Państwa inwestycji w fundusze inwestycyjne zarządzane przez Towarzystwo powinny być informacje znajdujące się w prospektach informacyjnych, statutach, kluczowych informacjach dla inwestorów oraz innych dokumentach dotyczących konkretnego funduszu inwestycyjnego, które zawierają jednocześnie szczegółowe informacje o ryzykach związanych z inwestycją w Subfundusze, a które Towarzystwo udostępnia w języku polskim na swojej stronie internetowej www.millenniumtfi.pl. Zyski z inwestycji osiągane przez osoby fizyczne mogą podlegać opodatkowaniu podatkiem od dochodów kapitałowych. Inwestowanie w fundusze inwestycyjne wiąże się z ryzykiem utraty kapitału. Subfundusze zarządzane przez Towarzystwo, w zależności od przyjętej polityki inwestycyjnej mogą inwestować część lub większość swoich aktywów w akcje. Wartość aktywów netto Subfunduszy cechuje się lub może cechować się dużą zmiennością ze względu na skład portfeli inwestycyjnych. Subfundusze nie gwarantują osiągnięcia celów inwestycyjnych, ale dołożą najlepszych starań, aby je osiągnąć. Środki zainwestowane w Subfundusze nie są objęte systemem gwarantowania Bankowego Funduszu Gwarancyjnego zgodnie z ustawą z dnia 10 czerwca 2006 r. o Bankowym Funduszu Gwarancyjnym, systemie gwarantowania depozytów oraz przymusowej restrukturyzacji (tj. Dz. U. 2019 poz. 795 ze zm.). Niniejszy materiał służy jedynie celom informacyjnym i nie stanowi oferty, w tym oferty w rozumieniu art. 66 oraz zaproszenia do zawarcia umowy w rozumieniu art. 71 ustawy z dnia 23 kwietnia 1964 r. – Kodeks cywilny (tj. Dz. U. z 2019 r. poz. 1145 ze zm.). Niniejsze materiały są chronione prawem autorskim na podstawie przepisów ustawy z dnia 4 lutego 1994 r. o prawie autorskim i prawach pokrewnych (tj. Dz. U. z 2019 r. poz. 1231 ze zm.)                    i przysługują wyłącznie Towarzystwu."/>
          <p:cNvSpPr txBox="1"/>
          <p:nvPr/>
        </p:nvSpPr>
        <p:spPr>
          <a:xfrm>
            <a:off x="404265" y="9922682"/>
            <a:ext cx="9185842" cy="309315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lgn="just" defTabSz="584200">
              <a:spcBef>
                <a:spcPts val="600"/>
              </a:spcBef>
              <a:defRPr sz="750">
                <a:solidFill>
                  <a:srgbClr val="5E5E5E"/>
                </a:solidFill>
                <a:latin typeface="Verdana"/>
                <a:ea typeface="Verdana"/>
                <a:cs typeface="Verdana"/>
                <a:sym typeface="Verdana"/>
              </a:defRPr>
            </a:pPr>
            <a:r>
              <a:rPr lang="pl-PL" dirty="0"/>
              <a:t>Millennium Towarzystwo Funduszy Inwestycyjnych S.A. z siedzibą w Warszawie, ul. Stanisława Żaryna 2B, 02-593 Warszawa, wpisana do rejestru przedsiębiorców Krajowego Rejestru Sądowego prowadzonego przez Sąd Rejonowy dla m.st. Warszawy w Warszawie, XIII Wydział Gospodarczy Krajowego Rejestru Sądowego pod numerem KRS 0000014564, o numerze REGON 011191974, o numerze NIP 526-10-31-858, w pełni opłaconym kapitale zakładowym w wysokości 10.300.000,00 PLN (dalej: „Towarzystwo”) prowadzi na podstawie zezwolenia udzielonego przez Komisję Papierów Wartościowych i Giełd z dnia 20 listopada 2001 r. (sygn. DFN1-4050/22-24/01) oraz podlega nadzorowi Komisji Nadzoru Finansowego. Inwestowanie w fundusze inwestycyjne wiąże się z ryzykiem utraty kapitału. Dotychczasowe wyniki zarządzania osiągnięte przez fundusze nie stanowią gwarancji osiągnięcia takich samych wyników w przyszłości. Zyski z inwestycji osiągane przez osoby fizyczne mogą podlegać opodatkowaniu podatkiem od dochodów kapitałowych.</a:t>
            </a:r>
          </a:p>
          <a:p>
            <a:pPr algn="just" defTabSz="584200">
              <a:spcBef>
                <a:spcPts val="600"/>
              </a:spcBef>
              <a:defRPr sz="750">
                <a:solidFill>
                  <a:srgbClr val="5E5E5E"/>
                </a:solidFill>
                <a:latin typeface="Verdana"/>
                <a:ea typeface="Verdana"/>
                <a:cs typeface="Verdana"/>
                <a:sym typeface="Verdana"/>
              </a:defRPr>
            </a:pPr>
            <a:r>
              <a:rPr lang="pl-PL" dirty="0"/>
              <a:t>Niniejszy materiał nie stanowi świadczenia usługi doradztwa prawnego, finansowego, podatkowego, a także usługi zarządzania portfelami, w skład których wchodzi jeden lub większa liczba instrumentów finansowych oraz usługi doradztwa inwestycyjnego ani rekomendacji jak również usługi oferowania instrumentów finansowych oraz nie ma na celu promowania bezpośrednio lub pośrednio nabycia lub objęcia instrumentów finansowych lub zachęcania, bezpośrednio lub pośrednio, do ich nabycia lub objęcia. </a:t>
            </a:r>
          </a:p>
          <a:p>
            <a:pPr algn="just" defTabSz="584200">
              <a:spcBef>
                <a:spcPts val="600"/>
              </a:spcBef>
              <a:defRPr sz="750">
                <a:solidFill>
                  <a:srgbClr val="5E5E5E"/>
                </a:solidFill>
                <a:latin typeface="Verdana"/>
                <a:ea typeface="Verdana"/>
                <a:cs typeface="Verdana"/>
                <a:sym typeface="Verdana"/>
              </a:defRPr>
            </a:pPr>
            <a:r>
              <a:rPr lang="pl-PL" dirty="0"/>
              <a:t>Subfundusze Millennium (z wyłączeniem Millennium Specjalistycznego Funduszu Inwestycyjnego Otwartego) mogą inwestować powyżej 35% wartości swoich aktywów w papiery wartościowe, których emitentem, poręczycielem lub gwarantem są: Skarb Państwa, NBP, państwo członkowskie UE, jednostka samorządu terytorialnego państwa członkowskiego UE, państwo należące do OECD lub międzynarodowa instytucja finansowa, której członkiem jest Polska lub co najmniej jedno państwo członkowskie UE.</a:t>
            </a:r>
          </a:p>
          <a:p>
            <a:pPr algn="just" defTabSz="584200">
              <a:spcBef>
                <a:spcPts val="600"/>
              </a:spcBef>
              <a:defRPr sz="750">
                <a:solidFill>
                  <a:srgbClr val="5E5E5E"/>
                </a:solidFill>
                <a:latin typeface="Verdana"/>
                <a:ea typeface="Verdana"/>
                <a:cs typeface="Verdana"/>
                <a:sym typeface="Verdana"/>
              </a:defRPr>
            </a:pPr>
            <a:r>
              <a:rPr lang="pl-PL" dirty="0"/>
              <a:t>Przed podjęciem ostatecznych decyzji inwestycyjnych należy zapoznać się z Prospektem informacyjnym funduszy oraz kluczowymi informacjami dla inwestorów oraz informacją dla klienta AFI, które są dostępne w języku polskim na stronie internetowej Towarzystwa pod adresem https://millenniumtfi.pl/dokumenty.html, w zakładce „Dokumenty” (odpowiednio w zakładce „Prospekty”, „Kluczowe Informacje dla Inwestorów” oraz „Informacje dla Inwestora”). </a:t>
            </a:r>
          </a:p>
          <a:p>
            <a:pPr algn="just" defTabSz="584200">
              <a:spcBef>
                <a:spcPts val="600"/>
              </a:spcBef>
              <a:defRPr sz="750">
                <a:solidFill>
                  <a:srgbClr val="5E5E5E"/>
                </a:solidFill>
                <a:latin typeface="Verdana"/>
                <a:ea typeface="Verdana"/>
                <a:cs typeface="Verdana"/>
                <a:sym typeface="Verdana"/>
              </a:defRPr>
            </a:pPr>
            <a:r>
              <a:rPr lang="pl-PL" dirty="0"/>
              <a:t>Inwestowanie w fundusze inwestycyjne wiąże się z ryzykiem utraty kapitału. Subfundusze zarządzane przez Towarzystwo, w zależności od przyjętej polityki inwestycyjnej mogą inwestować część lub większość swoich aktywów w akcje. Wartość aktywów netto Subfunduszy cechuje się lub może cechować się dużą zmiennością ze względu na skład portfeli inwestycyjnych. Subfundusze nie gwarantują osiągniecia celów inwestycyjnych, ale dołożą najlepszych starań, aby je osiągnąć. Środki zainwestowane w Subfundusze nie są objęte systemem gwarantowania Bankowego Funduszu Gwarancyjnego.</a:t>
            </a:r>
          </a:p>
          <a:p>
            <a:pPr algn="just" defTabSz="584200">
              <a:spcBef>
                <a:spcPts val="600"/>
              </a:spcBef>
              <a:defRPr sz="750">
                <a:solidFill>
                  <a:srgbClr val="5E5E5E"/>
                </a:solidFill>
                <a:latin typeface="Verdana"/>
                <a:ea typeface="Verdana"/>
                <a:cs typeface="Verdana"/>
                <a:sym typeface="Verdana"/>
              </a:defRPr>
            </a:pPr>
            <a:r>
              <a:rPr lang="pl-PL" dirty="0"/>
              <a:t>Zaprezentowane materiały służą jedynie celom informacyjnym i nie stanowią oferty. Wszelkie prawa autorskie do materiału przysługują wyłącznie Towarzystwu. Informacje zawarte w materiale są dobierane zgodnie z najlepszą wiedzą jego autorów i pochodzą ze źródeł uznawanych za wiarygodne, jakkolwiek autorzy nie gwarantują ich dokładności i kompletności.</a:t>
            </a:r>
          </a:p>
          <a:p>
            <a:pPr algn="just" defTabSz="584200">
              <a:spcBef>
                <a:spcPts val="600"/>
              </a:spcBef>
              <a:defRPr sz="750">
                <a:solidFill>
                  <a:srgbClr val="5E5E5E"/>
                </a:solidFill>
                <a:latin typeface="Verdana"/>
                <a:ea typeface="Verdana"/>
                <a:cs typeface="Verdana"/>
                <a:sym typeface="Verdana"/>
              </a:defRPr>
            </a:pPr>
            <a:r>
              <a:rPr lang="pl-PL" dirty="0"/>
              <a:t>Niniejszy materiał ma charakter reklamowy.</a:t>
            </a:r>
          </a:p>
        </p:txBody>
      </p:sp>
      <p:sp>
        <p:nvSpPr>
          <p:cNvPr id="163" name="pole tekstowe 33"/>
          <p:cNvSpPr txBox="1"/>
          <p:nvPr/>
        </p:nvSpPr>
        <p:spPr>
          <a:xfrm>
            <a:off x="588848" y="5880494"/>
            <a:ext cx="1346578" cy="2967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1100">
                <a:latin typeface="Verdana"/>
                <a:ea typeface="Verdana"/>
                <a:cs typeface="Verdana"/>
                <a:sym typeface="Verdana"/>
              </a:defRPr>
            </a:lvl1pPr>
          </a:lstStyle>
          <a:p>
            <a:r>
              <a:t>Fundusze dłużne</a:t>
            </a:r>
          </a:p>
        </p:txBody>
      </p:sp>
      <p:sp>
        <p:nvSpPr>
          <p:cNvPr id="164" name="pole tekstowe 33"/>
          <p:cNvSpPr txBox="1"/>
          <p:nvPr/>
        </p:nvSpPr>
        <p:spPr>
          <a:xfrm>
            <a:off x="834835" y="6388186"/>
            <a:ext cx="1490049"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900">
                <a:latin typeface="Verdana"/>
                <a:ea typeface="Verdana"/>
                <a:cs typeface="Verdana"/>
                <a:sym typeface="Verdana"/>
              </a:defRPr>
            </a:lvl1pPr>
          </a:lstStyle>
          <a:p>
            <a:r>
              <a:t>Uznany zarządzający</a:t>
            </a:r>
          </a:p>
        </p:txBody>
      </p:sp>
      <p:sp>
        <p:nvSpPr>
          <p:cNvPr id="165" name="pole tekstowe 33"/>
          <p:cNvSpPr txBox="1"/>
          <p:nvPr/>
        </p:nvSpPr>
        <p:spPr>
          <a:xfrm>
            <a:off x="2745969" y="6390016"/>
            <a:ext cx="1170787"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900">
                <a:latin typeface="Verdana"/>
                <a:ea typeface="Verdana"/>
                <a:cs typeface="Verdana"/>
                <a:sym typeface="Verdana"/>
              </a:defRPr>
            </a:lvl1pPr>
          </a:lstStyle>
          <a:p>
            <a:r>
              <a:t>Ciekawa strategia</a:t>
            </a:r>
          </a:p>
        </p:txBody>
      </p:sp>
      <p:sp>
        <p:nvSpPr>
          <p:cNvPr id="166" name="pole tekstowe 33"/>
          <p:cNvSpPr txBox="1"/>
          <p:nvPr/>
        </p:nvSpPr>
        <p:spPr>
          <a:xfrm>
            <a:off x="4494476" y="6388185"/>
            <a:ext cx="1490049"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900">
                <a:latin typeface="Verdana"/>
                <a:ea typeface="Verdana"/>
                <a:cs typeface="Verdana"/>
                <a:sym typeface="Verdana"/>
              </a:defRPr>
            </a:lvl1pPr>
          </a:lstStyle>
          <a:p>
            <a:r>
              <a:t>Ponadprzeciętne wyniki</a:t>
            </a:r>
          </a:p>
        </p:txBody>
      </p:sp>
      <p:sp>
        <p:nvSpPr>
          <p:cNvPr id="167" name="pole tekstowe 33"/>
          <p:cNvSpPr txBox="1"/>
          <p:nvPr/>
        </p:nvSpPr>
        <p:spPr>
          <a:xfrm>
            <a:off x="6562245" y="6388186"/>
            <a:ext cx="1170787"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900">
                <a:latin typeface="Verdana"/>
                <a:ea typeface="Verdana"/>
                <a:cs typeface="Verdana"/>
                <a:sym typeface="Verdana"/>
              </a:defRPr>
            </a:lvl1pPr>
          </a:lstStyle>
          <a:p>
            <a:r>
              <a:t>Wysoka ocena</a:t>
            </a:r>
          </a:p>
        </p:txBody>
      </p:sp>
      <p:sp>
        <p:nvSpPr>
          <p:cNvPr id="168" name="pole tekstowe 33"/>
          <p:cNvSpPr txBox="1"/>
          <p:nvPr/>
        </p:nvSpPr>
        <p:spPr>
          <a:xfrm>
            <a:off x="8126848" y="6388185"/>
            <a:ext cx="1682683"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65824" tIns="65824" rIns="65824" bIns="65824" anchor="ctr">
            <a:spAutoFit/>
          </a:bodyPr>
          <a:lstStyle>
            <a:lvl1pPr>
              <a:defRPr sz="900">
                <a:latin typeface="Verdana"/>
                <a:ea typeface="Verdana"/>
                <a:cs typeface="Verdana"/>
                <a:sym typeface="Verdana"/>
              </a:defRPr>
            </a:lvl1pPr>
          </a:lstStyle>
          <a:p>
            <a:r>
              <a:rPr dirty="0" err="1"/>
              <a:t>Duża</a:t>
            </a:r>
            <a:r>
              <a:rPr dirty="0"/>
              <a:t> </a:t>
            </a:r>
            <a:r>
              <a:rPr dirty="0" err="1"/>
              <a:t>płynnośc</a:t>
            </a:r>
            <a:r>
              <a:rPr dirty="0"/>
              <a:t> i </a:t>
            </a:r>
            <a:r>
              <a:rPr dirty="0" err="1"/>
              <a:t>aktywa</a:t>
            </a:r>
            <a:endParaRPr dirty="0"/>
          </a:p>
        </p:txBody>
      </p:sp>
      <p:sp>
        <p:nvSpPr>
          <p:cNvPr id="169" name="pole tekstowe 33"/>
          <p:cNvSpPr txBox="1"/>
          <p:nvPr/>
        </p:nvSpPr>
        <p:spPr>
          <a:xfrm>
            <a:off x="2360384" y="5880494"/>
            <a:ext cx="1906599" cy="2967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1100">
                <a:latin typeface="Verdana"/>
                <a:ea typeface="Verdana"/>
                <a:cs typeface="Verdana"/>
                <a:sym typeface="Verdana"/>
              </a:defRPr>
            </a:lvl1pPr>
          </a:lstStyle>
          <a:p>
            <a:r>
              <a:t>Fundusze alternatywne</a:t>
            </a:r>
          </a:p>
        </p:txBody>
      </p:sp>
      <p:sp>
        <p:nvSpPr>
          <p:cNvPr id="170" name="pole tekstowe 33"/>
          <p:cNvSpPr txBox="1"/>
          <p:nvPr/>
        </p:nvSpPr>
        <p:spPr>
          <a:xfrm>
            <a:off x="4544023" y="5880494"/>
            <a:ext cx="1906598" cy="2967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1100">
                <a:latin typeface="Verdana"/>
                <a:ea typeface="Verdana"/>
                <a:cs typeface="Verdana"/>
                <a:sym typeface="Verdana"/>
              </a:defRPr>
            </a:lvl1pPr>
          </a:lstStyle>
          <a:p>
            <a:r>
              <a:t>Fundusze akcyjne</a:t>
            </a:r>
          </a:p>
        </p:txBody>
      </p:sp>
      <p:sp>
        <p:nvSpPr>
          <p:cNvPr id="171" name="Kwadrat"/>
          <p:cNvSpPr/>
          <p:nvPr/>
        </p:nvSpPr>
        <p:spPr>
          <a:xfrm>
            <a:off x="4417505" y="5969451"/>
            <a:ext cx="118837" cy="118838"/>
          </a:xfrm>
          <a:prstGeom prst="rect">
            <a:avLst/>
          </a:prstGeom>
          <a:solidFill>
            <a:srgbClr val="F30000"/>
          </a:solidFill>
          <a:ln w="12700">
            <a:miter lim="400000"/>
          </a:ln>
        </p:spPr>
        <p:txBody>
          <a:bodyPr lIns="65824" tIns="65824" rIns="65824" bIns="65824" anchor="ctr"/>
          <a:lstStyle/>
          <a:p>
            <a:pPr>
              <a:defRPr>
                <a:latin typeface="+mj-lt"/>
                <a:ea typeface="+mj-ea"/>
                <a:cs typeface="+mj-cs"/>
                <a:sym typeface="Calibri"/>
              </a:defRPr>
            </a:pPr>
            <a:endParaRPr/>
          </a:p>
        </p:txBody>
      </p:sp>
      <p:sp>
        <p:nvSpPr>
          <p:cNvPr id="172" name="Kwadrat"/>
          <p:cNvSpPr/>
          <p:nvPr/>
        </p:nvSpPr>
        <p:spPr>
          <a:xfrm>
            <a:off x="2221167" y="5969451"/>
            <a:ext cx="118837" cy="118838"/>
          </a:xfrm>
          <a:prstGeom prst="rect">
            <a:avLst/>
          </a:prstGeom>
          <a:solidFill>
            <a:srgbClr val="919191"/>
          </a:solidFill>
          <a:ln w="12700">
            <a:miter lim="400000"/>
          </a:ln>
        </p:spPr>
        <p:txBody>
          <a:bodyPr lIns="65824" tIns="65824" rIns="65824" bIns="65824" anchor="ctr"/>
          <a:lstStyle/>
          <a:p>
            <a:pPr>
              <a:defRPr>
                <a:latin typeface="+mj-lt"/>
                <a:ea typeface="+mj-ea"/>
                <a:cs typeface="+mj-cs"/>
                <a:sym typeface="Calibri"/>
              </a:defRPr>
            </a:pPr>
            <a:endParaRPr/>
          </a:p>
        </p:txBody>
      </p:sp>
      <p:sp>
        <p:nvSpPr>
          <p:cNvPr id="173" name="Kwadrat"/>
          <p:cNvSpPr/>
          <p:nvPr/>
        </p:nvSpPr>
        <p:spPr>
          <a:xfrm>
            <a:off x="448702" y="5969451"/>
            <a:ext cx="118838" cy="118838"/>
          </a:xfrm>
          <a:prstGeom prst="rect">
            <a:avLst/>
          </a:prstGeom>
          <a:solidFill>
            <a:srgbClr val="818BC5"/>
          </a:solidFill>
          <a:ln w="12700">
            <a:miter lim="400000"/>
          </a:ln>
        </p:spPr>
        <p:txBody>
          <a:bodyPr lIns="65824" tIns="65824" rIns="65824" bIns="65824" anchor="ctr"/>
          <a:lstStyle/>
          <a:p>
            <a:pPr>
              <a:defRPr>
                <a:latin typeface="+mj-lt"/>
                <a:ea typeface="+mj-ea"/>
                <a:cs typeface="+mj-cs"/>
                <a:sym typeface="Calibri"/>
              </a:defRPr>
            </a:pPr>
            <a:endParaRPr/>
          </a:p>
        </p:txBody>
      </p:sp>
      <p:pic>
        <p:nvPicPr>
          <p:cNvPr id="174" name="Obrazek" descr="Obrazek"/>
          <p:cNvPicPr>
            <a:picLocks noChangeAspect="1"/>
          </p:cNvPicPr>
          <p:nvPr/>
        </p:nvPicPr>
        <p:blipFill>
          <a:blip r:embed="rId5"/>
          <a:stretch>
            <a:fillRect/>
          </a:stretch>
        </p:blipFill>
        <p:spPr>
          <a:xfrm>
            <a:off x="447149" y="6310500"/>
            <a:ext cx="362946" cy="365731"/>
          </a:xfrm>
          <a:prstGeom prst="rect">
            <a:avLst/>
          </a:prstGeom>
          <a:ln w="12700">
            <a:miter lim="400000"/>
          </a:ln>
        </p:spPr>
      </p:pic>
      <p:pic>
        <p:nvPicPr>
          <p:cNvPr id="175" name="Obrazek" descr="Obrazek"/>
          <p:cNvPicPr>
            <a:picLocks noChangeAspect="1"/>
          </p:cNvPicPr>
          <p:nvPr/>
        </p:nvPicPr>
        <p:blipFill>
          <a:blip r:embed="rId6"/>
          <a:stretch>
            <a:fillRect/>
          </a:stretch>
        </p:blipFill>
        <p:spPr>
          <a:xfrm>
            <a:off x="4130633" y="6305405"/>
            <a:ext cx="328407" cy="377832"/>
          </a:xfrm>
          <a:prstGeom prst="rect">
            <a:avLst/>
          </a:prstGeom>
          <a:ln w="12700">
            <a:miter lim="400000"/>
          </a:ln>
        </p:spPr>
      </p:pic>
      <p:pic>
        <p:nvPicPr>
          <p:cNvPr id="176" name="Obrazek" descr="Obrazek"/>
          <p:cNvPicPr>
            <a:picLocks noChangeAspect="1"/>
          </p:cNvPicPr>
          <p:nvPr/>
        </p:nvPicPr>
        <p:blipFill>
          <a:blip r:embed="rId7"/>
          <a:stretch>
            <a:fillRect/>
          </a:stretch>
        </p:blipFill>
        <p:spPr>
          <a:xfrm>
            <a:off x="2424329" y="6284479"/>
            <a:ext cx="317389" cy="376893"/>
          </a:xfrm>
          <a:prstGeom prst="rect">
            <a:avLst/>
          </a:prstGeom>
          <a:ln w="12700">
            <a:miter lim="400000"/>
          </a:ln>
        </p:spPr>
      </p:pic>
      <p:pic>
        <p:nvPicPr>
          <p:cNvPr id="177" name="Obrazek" descr="Obrazek"/>
          <p:cNvPicPr>
            <a:picLocks noChangeAspect="1"/>
          </p:cNvPicPr>
          <p:nvPr/>
        </p:nvPicPr>
        <p:blipFill>
          <a:blip r:embed="rId8"/>
          <a:stretch>
            <a:fillRect/>
          </a:stretch>
        </p:blipFill>
        <p:spPr>
          <a:xfrm>
            <a:off x="6242010" y="6307285"/>
            <a:ext cx="313574" cy="376553"/>
          </a:xfrm>
          <a:prstGeom prst="rect">
            <a:avLst/>
          </a:prstGeom>
          <a:ln w="12700">
            <a:miter lim="400000"/>
          </a:ln>
        </p:spPr>
      </p:pic>
      <p:pic>
        <p:nvPicPr>
          <p:cNvPr id="178" name="Obrazek" descr="Obrazek"/>
          <p:cNvPicPr>
            <a:picLocks noChangeAspect="1"/>
          </p:cNvPicPr>
          <p:nvPr/>
        </p:nvPicPr>
        <p:blipFill>
          <a:blip r:embed="rId9"/>
          <a:stretch>
            <a:fillRect/>
          </a:stretch>
        </p:blipFill>
        <p:spPr>
          <a:xfrm>
            <a:off x="7778204" y="6319957"/>
            <a:ext cx="361760" cy="372217"/>
          </a:xfrm>
          <a:prstGeom prst="rect">
            <a:avLst/>
          </a:prstGeom>
          <a:ln w="12700">
            <a:miter lim="400000"/>
          </a:ln>
        </p:spPr>
      </p:pic>
      <p:sp>
        <p:nvSpPr>
          <p:cNvPr id="179" name="Prostokąt"/>
          <p:cNvSpPr/>
          <p:nvPr/>
        </p:nvSpPr>
        <p:spPr>
          <a:xfrm>
            <a:off x="-330202" y="6931283"/>
            <a:ext cx="10744201" cy="35415"/>
          </a:xfrm>
          <a:prstGeom prst="rect">
            <a:avLst/>
          </a:prstGeom>
          <a:solidFill>
            <a:srgbClr val="BB2E65"/>
          </a:solidFill>
          <a:ln w="12700">
            <a:miter lim="400000"/>
          </a:ln>
        </p:spPr>
        <p:txBody>
          <a:bodyPr lIns="65824" tIns="65824" rIns="65824" bIns="65824" anchor="ctr"/>
          <a:lstStyle/>
          <a:p>
            <a:pPr algn="ctr" defTabSz="584200">
              <a:defRPr>
                <a:solidFill>
                  <a:srgbClr val="FFFFFF"/>
                </a:solidFill>
                <a:latin typeface="Helvetica Light"/>
                <a:ea typeface="Helvetica Light"/>
                <a:cs typeface="Helvetica Light"/>
                <a:sym typeface="Helvetica Light"/>
              </a:defRPr>
            </a:pPr>
            <a:endParaRPr/>
          </a:p>
        </p:txBody>
      </p:sp>
      <p:sp>
        <p:nvSpPr>
          <p:cNvPr id="180" name="Prostokąt zaokrąglony"/>
          <p:cNvSpPr/>
          <p:nvPr/>
        </p:nvSpPr>
        <p:spPr>
          <a:xfrm>
            <a:off x="472863" y="5413737"/>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1" name="Fidelity Funds – Global Technology Fund-YACE"/>
          <p:cNvSpPr txBox="1"/>
          <p:nvPr/>
        </p:nvSpPr>
        <p:spPr>
          <a:xfrm>
            <a:off x="727952" y="5410651"/>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BLACKROCK GLOBAL FUNDS - WORLD TECHNOLOGY FUND D2</a:t>
            </a:r>
          </a:p>
        </p:txBody>
      </p:sp>
      <p:sp>
        <p:nvSpPr>
          <p:cNvPr id="182" name="Prostokąt zaokrąglony"/>
          <p:cNvSpPr/>
          <p:nvPr/>
        </p:nvSpPr>
        <p:spPr>
          <a:xfrm>
            <a:off x="472863" y="5031563"/>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3" name="Fidelity Funds – Global Technology Fund-YACE"/>
          <p:cNvSpPr txBox="1"/>
          <p:nvPr/>
        </p:nvSpPr>
        <p:spPr>
          <a:xfrm>
            <a:off x="727952" y="5028477"/>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SCHRODER INTERNATIONAL SELECTION FUND - EMERGING ASIA C</a:t>
            </a:r>
          </a:p>
        </p:txBody>
      </p:sp>
      <p:sp>
        <p:nvSpPr>
          <p:cNvPr id="184" name="Prostokąt zaokrąglony"/>
          <p:cNvSpPr/>
          <p:nvPr/>
        </p:nvSpPr>
        <p:spPr>
          <a:xfrm>
            <a:off x="472863" y="4652475"/>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5" name="Fidelity Funds – Global Technology Fund-YACE"/>
          <p:cNvSpPr txBox="1"/>
          <p:nvPr/>
        </p:nvSpPr>
        <p:spPr>
          <a:xfrm>
            <a:off x="727952" y="4649389"/>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MIRAE ASSET CHINA GROWTH EQUITY FUND R</a:t>
            </a:r>
          </a:p>
        </p:txBody>
      </p:sp>
      <p:sp>
        <p:nvSpPr>
          <p:cNvPr id="186" name="Prostokąt zaokrąglony"/>
          <p:cNvSpPr/>
          <p:nvPr/>
        </p:nvSpPr>
        <p:spPr>
          <a:xfrm>
            <a:off x="8008187" y="189919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7" name="Prostokąt zaokrąglony"/>
          <p:cNvSpPr/>
          <p:nvPr/>
        </p:nvSpPr>
        <p:spPr>
          <a:xfrm>
            <a:off x="8424033" y="189919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8" name="Prostokąt zaokrąglony"/>
          <p:cNvSpPr/>
          <p:nvPr/>
        </p:nvSpPr>
        <p:spPr>
          <a:xfrm>
            <a:off x="8839881" y="189919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89" name="Prostokąt zaokrąglony"/>
          <p:cNvSpPr/>
          <p:nvPr/>
        </p:nvSpPr>
        <p:spPr>
          <a:xfrm>
            <a:off x="9255728" y="1893492"/>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0" name="Prostokąt zaokrąglony"/>
          <p:cNvSpPr/>
          <p:nvPr/>
        </p:nvSpPr>
        <p:spPr>
          <a:xfrm>
            <a:off x="7592339" y="189919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1" name="Prostokąt zaokrąglony"/>
          <p:cNvSpPr/>
          <p:nvPr/>
        </p:nvSpPr>
        <p:spPr>
          <a:xfrm>
            <a:off x="8008187" y="2287346"/>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2" name="Prostokąt zaokrąglony"/>
          <p:cNvSpPr/>
          <p:nvPr/>
        </p:nvSpPr>
        <p:spPr>
          <a:xfrm>
            <a:off x="8424033" y="2287346"/>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3" name="Prostokąt zaokrąglony"/>
          <p:cNvSpPr/>
          <p:nvPr/>
        </p:nvSpPr>
        <p:spPr>
          <a:xfrm>
            <a:off x="8839881" y="2287346"/>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4" name="Prostokąt zaokrąglony"/>
          <p:cNvSpPr/>
          <p:nvPr/>
        </p:nvSpPr>
        <p:spPr>
          <a:xfrm>
            <a:off x="9255728" y="2281639"/>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5" name="Prostokąt zaokrąglony"/>
          <p:cNvSpPr/>
          <p:nvPr/>
        </p:nvSpPr>
        <p:spPr>
          <a:xfrm>
            <a:off x="7592339" y="2287346"/>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6" name="Prostokąt zaokrąglony"/>
          <p:cNvSpPr/>
          <p:nvPr/>
        </p:nvSpPr>
        <p:spPr>
          <a:xfrm>
            <a:off x="8008187" y="2675492"/>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7" name="Prostokąt zaokrąglony"/>
          <p:cNvSpPr/>
          <p:nvPr/>
        </p:nvSpPr>
        <p:spPr>
          <a:xfrm>
            <a:off x="8424033" y="2675492"/>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8" name="Prostokąt zaokrąglony"/>
          <p:cNvSpPr/>
          <p:nvPr/>
        </p:nvSpPr>
        <p:spPr>
          <a:xfrm>
            <a:off x="8839881" y="2675492"/>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199" name="Prostokąt zaokrąglony"/>
          <p:cNvSpPr/>
          <p:nvPr/>
        </p:nvSpPr>
        <p:spPr>
          <a:xfrm>
            <a:off x="9255728" y="2669786"/>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0" name="Prostokąt zaokrąglony"/>
          <p:cNvSpPr/>
          <p:nvPr/>
        </p:nvSpPr>
        <p:spPr>
          <a:xfrm>
            <a:off x="7592339" y="2675492"/>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1" name="Prostokąt zaokrąglony"/>
          <p:cNvSpPr/>
          <p:nvPr/>
        </p:nvSpPr>
        <p:spPr>
          <a:xfrm>
            <a:off x="8008187" y="306363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2" name="Prostokąt zaokrąglony"/>
          <p:cNvSpPr/>
          <p:nvPr/>
        </p:nvSpPr>
        <p:spPr>
          <a:xfrm>
            <a:off x="8424033" y="306363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3" name="Prostokąt zaokrąglony"/>
          <p:cNvSpPr/>
          <p:nvPr/>
        </p:nvSpPr>
        <p:spPr>
          <a:xfrm>
            <a:off x="8839881" y="306363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4" name="Prostokąt zaokrąglony"/>
          <p:cNvSpPr/>
          <p:nvPr/>
        </p:nvSpPr>
        <p:spPr>
          <a:xfrm>
            <a:off x="9255728" y="3057933"/>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5" name="Prostokąt zaokrąglony"/>
          <p:cNvSpPr/>
          <p:nvPr/>
        </p:nvSpPr>
        <p:spPr>
          <a:xfrm>
            <a:off x="7592339" y="306363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6" name="Prostokąt zaokrąglony"/>
          <p:cNvSpPr/>
          <p:nvPr/>
        </p:nvSpPr>
        <p:spPr>
          <a:xfrm>
            <a:off x="8008187" y="3440757"/>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7" name="Prostokąt zaokrąglony"/>
          <p:cNvSpPr/>
          <p:nvPr/>
        </p:nvSpPr>
        <p:spPr>
          <a:xfrm>
            <a:off x="8424033" y="3440757"/>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8" name="Prostokąt zaokrąglony"/>
          <p:cNvSpPr/>
          <p:nvPr/>
        </p:nvSpPr>
        <p:spPr>
          <a:xfrm>
            <a:off x="8839881" y="3440757"/>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09" name="Prostokąt zaokrąglony"/>
          <p:cNvSpPr/>
          <p:nvPr/>
        </p:nvSpPr>
        <p:spPr>
          <a:xfrm>
            <a:off x="9255728" y="3435052"/>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0" name="Prostokąt zaokrąglony"/>
          <p:cNvSpPr/>
          <p:nvPr/>
        </p:nvSpPr>
        <p:spPr>
          <a:xfrm>
            <a:off x="7592339" y="3440757"/>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1" name="Prostokąt zaokrąglony"/>
          <p:cNvSpPr/>
          <p:nvPr/>
        </p:nvSpPr>
        <p:spPr>
          <a:xfrm>
            <a:off x="8008187" y="384212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2" name="Prostokąt zaokrąglony"/>
          <p:cNvSpPr/>
          <p:nvPr/>
        </p:nvSpPr>
        <p:spPr>
          <a:xfrm>
            <a:off x="8424033" y="384212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3" name="Prostokąt zaokrąglony"/>
          <p:cNvSpPr/>
          <p:nvPr/>
        </p:nvSpPr>
        <p:spPr>
          <a:xfrm>
            <a:off x="8839881" y="384212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4" name="Prostokąt zaokrąglony"/>
          <p:cNvSpPr/>
          <p:nvPr/>
        </p:nvSpPr>
        <p:spPr>
          <a:xfrm>
            <a:off x="9255728" y="383641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5" name="Prostokąt zaokrąglony"/>
          <p:cNvSpPr/>
          <p:nvPr/>
        </p:nvSpPr>
        <p:spPr>
          <a:xfrm>
            <a:off x="7592339" y="384212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6" name="Prostokąt zaokrąglony"/>
          <p:cNvSpPr/>
          <p:nvPr/>
        </p:nvSpPr>
        <p:spPr>
          <a:xfrm>
            <a:off x="8008187" y="4230271"/>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7" name="Prostokąt zaokrąglony"/>
          <p:cNvSpPr/>
          <p:nvPr/>
        </p:nvSpPr>
        <p:spPr>
          <a:xfrm>
            <a:off x="8424033" y="4230271"/>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8" name="Prostokąt zaokrąglony"/>
          <p:cNvSpPr/>
          <p:nvPr/>
        </p:nvSpPr>
        <p:spPr>
          <a:xfrm>
            <a:off x="8839881" y="4230271"/>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19" name="Prostokąt zaokrąglony"/>
          <p:cNvSpPr/>
          <p:nvPr/>
        </p:nvSpPr>
        <p:spPr>
          <a:xfrm>
            <a:off x="9255728" y="4224566"/>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0" name="Prostokąt zaokrąglony"/>
          <p:cNvSpPr/>
          <p:nvPr/>
        </p:nvSpPr>
        <p:spPr>
          <a:xfrm>
            <a:off x="7592339" y="4230271"/>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1" name="Prostokąt zaokrąglony"/>
          <p:cNvSpPr/>
          <p:nvPr/>
        </p:nvSpPr>
        <p:spPr>
          <a:xfrm>
            <a:off x="8008187" y="461841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2" name="Prostokąt zaokrąglony"/>
          <p:cNvSpPr/>
          <p:nvPr/>
        </p:nvSpPr>
        <p:spPr>
          <a:xfrm>
            <a:off x="8424033" y="461841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3" name="Prostokąt zaokrąglony"/>
          <p:cNvSpPr/>
          <p:nvPr/>
        </p:nvSpPr>
        <p:spPr>
          <a:xfrm>
            <a:off x="8839881" y="461841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4" name="Prostokąt zaokrąglony"/>
          <p:cNvSpPr/>
          <p:nvPr/>
        </p:nvSpPr>
        <p:spPr>
          <a:xfrm>
            <a:off x="9255728" y="4612712"/>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5" name="Prostokąt zaokrąglony"/>
          <p:cNvSpPr/>
          <p:nvPr/>
        </p:nvSpPr>
        <p:spPr>
          <a:xfrm>
            <a:off x="7592339" y="461841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6" name="Prostokąt zaokrąglony"/>
          <p:cNvSpPr/>
          <p:nvPr/>
        </p:nvSpPr>
        <p:spPr>
          <a:xfrm>
            <a:off x="8008187" y="500656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7" name="Prostokąt zaokrąglony"/>
          <p:cNvSpPr/>
          <p:nvPr/>
        </p:nvSpPr>
        <p:spPr>
          <a:xfrm>
            <a:off x="8424033" y="500656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8" name="Prostokąt zaokrąglony"/>
          <p:cNvSpPr/>
          <p:nvPr/>
        </p:nvSpPr>
        <p:spPr>
          <a:xfrm>
            <a:off x="8839881" y="500656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29" name="Prostokąt zaokrąglony"/>
          <p:cNvSpPr/>
          <p:nvPr/>
        </p:nvSpPr>
        <p:spPr>
          <a:xfrm>
            <a:off x="9255728" y="5000859"/>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0" name="Prostokąt zaokrąglony"/>
          <p:cNvSpPr/>
          <p:nvPr/>
        </p:nvSpPr>
        <p:spPr>
          <a:xfrm>
            <a:off x="7592339" y="5006565"/>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1" name="Prostokąt zaokrąglony"/>
          <p:cNvSpPr/>
          <p:nvPr/>
        </p:nvSpPr>
        <p:spPr>
          <a:xfrm>
            <a:off x="8008187" y="5383684"/>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2" name="Prostokąt zaokrąglony"/>
          <p:cNvSpPr/>
          <p:nvPr/>
        </p:nvSpPr>
        <p:spPr>
          <a:xfrm>
            <a:off x="8424033" y="5383684"/>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3" name="Prostokąt zaokrąglony"/>
          <p:cNvSpPr/>
          <p:nvPr/>
        </p:nvSpPr>
        <p:spPr>
          <a:xfrm>
            <a:off x="8839881" y="5383684"/>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4" name="Prostokąt zaokrąglony"/>
          <p:cNvSpPr/>
          <p:nvPr/>
        </p:nvSpPr>
        <p:spPr>
          <a:xfrm>
            <a:off x="9255728" y="5377977"/>
            <a:ext cx="323571" cy="322727"/>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35" name="Prostokąt zaokrąglony"/>
          <p:cNvSpPr/>
          <p:nvPr/>
        </p:nvSpPr>
        <p:spPr>
          <a:xfrm>
            <a:off x="7592339" y="5383684"/>
            <a:ext cx="323571" cy="322726"/>
          </a:xfrm>
          <a:prstGeom prst="roundRect">
            <a:avLst>
              <a:gd name="adj" fmla="val 10852"/>
            </a:avLst>
          </a:prstGeom>
          <a:solidFill>
            <a:srgbClr val="FFFFFF"/>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pic>
        <p:nvPicPr>
          <p:cNvPr id="236" name="Obrazek" descr="Obrazek"/>
          <p:cNvPicPr>
            <a:picLocks noChangeAspect="1"/>
          </p:cNvPicPr>
          <p:nvPr/>
        </p:nvPicPr>
        <p:blipFill>
          <a:blip r:embed="rId8"/>
          <a:stretch>
            <a:fillRect/>
          </a:stretch>
        </p:blipFill>
        <p:spPr>
          <a:xfrm>
            <a:off x="8897528" y="1943142"/>
            <a:ext cx="219770" cy="263909"/>
          </a:xfrm>
          <a:prstGeom prst="rect">
            <a:avLst/>
          </a:prstGeom>
          <a:ln w="12700">
            <a:miter lim="400000"/>
          </a:ln>
        </p:spPr>
      </p:pic>
      <p:pic>
        <p:nvPicPr>
          <p:cNvPr id="237" name="Obrazek" descr="Obrazek"/>
          <p:cNvPicPr>
            <a:picLocks noChangeAspect="1"/>
          </p:cNvPicPr>
          <p:nvPr/>
        </p:nvPicPr>
        <p:blipFill>
          <a:blip r:embed="rId6"/>
          <a:stretch>
            <a:fillRect/>
          </a:stretch>
        </p:blipFill>
        <p:spPr>
          <a:xfrm>
            <a:off x="8458495" y="3103997"/>
            <a:ext cx="230406" cy="265083"/>
          </a:xfrm>
          <a:prstGeom prst="rect">
            <a:avLst/>
          </a:prstGeom>
          <a:ln w="12700">
            <a:miter lim="400000"/>
          </a:ln>
        </p:spPr>
      </p:pic>
      <p:pic>
        <p:nvPicPr>
          <p:cNvPr id="238" name="Obrazek" descr="Obrazek"/>
          <p:cNvPicPr>
            <a:picLocks noChangeAspect="1"/>
          </p:cNvPicPr>
          <p:nvPr/>
        </p:nvPicPr>
        <p:blipFill>
          <a:blip r:embed="rId7"/>
          <a:stretch>
            <a:fillRect/>
          </a:stretch>
        </p:blipFill>
        <p:spPr>
          <a:xfrm>
            <a:off x="8063822" y="2699397"/>
            <a:ext cx="232317" cy="275871"/>
          </a:xfrm>
          <a:prstGeom prst="rect">
            <a:avLst/>
          </a:prstGeom>
          <a:ln w="12700">
            <a:miter lim="400000"/>
          </a:ln>
        </p:spPr>
      </p:pic>
      <p:pic>
        <p:nvPicPr>
          <p:cNvPr id="239" name="Obrazek" descr="Obrazek"/>
          <p:cNvPicPr>
            <a:picLocks noChangeAspect="1"/>
          </p:cNvPicPr>
          <p:nvPr/>
        </p:nvPicPr>
        <p:blipFill>
          <a:blip r:embed="rId8"/>
          <a:stretch>
            <a:fillRect/>
          </a:stretch>
        </p:blipFill>
        <p:spPr>
          <a:xfrm>
            <a:off x="8926080" y="2724545"/>
            <a:ext cx="219770" cy="263909"/>
          </a:xfrm>
          <a:prstGeom prst="rect">
            <a:avLst/>
          </a:prstGeom>
          <a:ln w="12700">
            <a:miter lim="400000"/>
          </a:ln>
        </p:spPr>
      </p:pic>
      <p:pic>
        <p:nvPicPr>
          <p:cNvPr id="240" name="Obrazek" descr="Obrazek"/>
          <p:cNvPicPr>
            <a:picLocks noChangeAspect="1"/>
          </p:cNvPicPr>
          <p:nvPr/>
        </p:nvPicPr>
        <p:blipFill>
          <a:blip r:embed="rId9"/>
          <a:stretch>
            <a:fillRect/>
          </a:stretch>
        </p:blipFill>
        <p:spPr>
          <a:xfrm>
            <a:off x="9304835" y="3124530"/>
            <a:ext cx="225357" cy="231873"/>
          </a:xfrm>
          <a:prstGeom prst="rect">
            <a:avLst/>
          </a:prstGeom>
          <a:ln w="12700">
            <a:miter lim="400000"/>
          </a:ln>
        </p:spPr>
      </p:pic>
      <p:pic>
        <p:nvPicPr>
          <p:cNvPr id="241" name="Obrazek" descr="Obrazek"/>
          <p:cNvPicPr>
            <a:picLocks noChangeAspect="1"/>
          </p:cNvPicPr>
          <p:nvPr/>
        </p:nvPicPr>
        <p:blipFill>
          <a:blip r:embed="rId8"/>
          <a:stretch>
            <a:fillRect/>
          </a:stretch>
        </p:blipFill>
        <p:spPr>
          <a:xfrm>
            <a:off x="8905841" y="3088699"/>
            <a:ext cx="219770" cy="263909"/>
          </a:xfrm>
          <a:prstGeom prst="rect">
            <a:avLst/>
          </a:prstGeom>
          <a:ln w="12700">
            <a:miter lim="400000"/>
          </a:ln>
        </p:spPr>
      </p:pic>
      <p:pic>
        <p:nvPicPr>
          <p:cNvPr id="242" name="Obrazek" descr="Obrazek"/>
          <p:cNvPicPr>
            <a:picLocks noChangeAspect="1"/>
          </p:cNvPicPr>
          <p:nvPr/>
        </p:nvPicPr>
        <p:blipFill>
          <a:blip r:embed="rId7"/>
          <a:stretch>
            <a:fillRect/>
          </a:stretch>
        </p:blipFill>
        <p:spPr>
          <a:xfrm>
            <a:off x="8037475" y="3454077"/>
            <a:ext cx="232317" cy="275871"/>
          </a:xfrm>
          <a:prstGeom prst="rect">
            <a:avLst/>
          </a:prstGeom>
          <a:ln w="12700">
            <a:miter lim="400000"/>
          </a:ln>
        </p:spPr>
      </p:pic>
      <p:pic>
        <p:nvPicPr>
          <p:cNvPr id="243" name="Obrazek" descr="Obrazek"/>
          <p:cNvPicPr>
            <a:picLocks noChangeAspect="1"/>
          </p:cNvPicPr>
          <p:nvPr/>
        </p:nvPicPr>
        <p:blipFill>
          <a:blip r:embed="rId8"/>
          <a:stretch>
            <a:fillRect/>
          </a:stretch>
        </p:blipFill>
        <p:spPr>
          <a:xfrm>
            <a:off x="8891782" y="4647828"/>
            <a:ext cx="219770" cy="263909"/>
          </a:xfrm>
          <a:prstGeom prst="rect">
            <a:avLst/>
          </a:prstGeom>
          <a:ln w="12700">
            <a:miter lim="400000"/>
          </a:ln>
        </p:spPr>
      </p:pic>
      <p:pic>
        <p:nvPicPr>
          <p:cNvPr id="244" name="Obrazek" descr="Obrazek"/>
          <p:cNvPicPr>
            <a:picLocks noChangeAspect="1"/>
          </p:cNvPicPr>
          <p:nvPr/>
        </p:nvPicPr>
        <p:blipFill>
          <a:blip r:embed="rId7"/>
          <a:stretch>
            <a:fillRect/>
          </a:stretch>
        </p:blipFill>
        <p:spPr>
          <a:xfrm>
            <a:off x="8046615" y="4242355"/>
            <a:ext cx="232318" cy="275872"/>
          </a:xfrm>
          <a:prstGeom prst="rect">
            <a:avLst/>
          </a:prstGeom>
          <a:ln w="12700">
            <a:miter lim="400000"/>
          </a:ln>
        </p:spPr>
      </p:pic>
      <p:pic>
        <p:nvPicPr>
          <p:cNvPr id="245" name="Obrazek" descr="Obrazek"/>
          <p:cNvPicPr>
            <a:picLocks noChangeAspect="1"/>
          </p:cNvPicPr>
          <p:nvPr/>
        </p:nvPicPr>
        <p:blipFill>
          <a:blip r:embed="rId6"/>
          <a:stretch>
            <a:fillRect/>
          </a:stretch>
        </p:blipFill>
        <p:spPr>
          <a:xfrm>
            <a:off x="8466054" y="4247750"/>
            <a:ext cx="230406" cy="265082"/>
          </a:xfrm>
          <a:prstGeom prst="rect">
            <a:avLst/>
          </a:prstGeom>
          <a:ln w="12700">
            <a:miter lim="400000"/>
          </a:ln>
        </p:spPr>
      </p:pic>
      <p:pic>
        <p:nvPicPr>
          <p:cNvPr id="246" name="Obrazek" descr="Obrazek"/>
          <p:cNvPicPr>
            <a:picLocks noChangeAspect="1"/>
          </p:cNvPicPr>
          <p:nvPr/>
        </p:nvPicPr>
        <p:blipFill>
          <a:blip r:embed="rId8"/>
          <a:stretch>
            <a:fillRect/>
          </a:stretch>
        </p:blipFill>
        <p:spPr>
          <a:xfrm>
            <a:off x="8884701" y="4281337"/>
            <a:ext cx="219770" cy="263909"/>
          </a:xfrm>
          <a:prstGeom prst="rect">
            <a:avLst/>
          </a:prstGeom>
          <a:ln w="12700">
            <a:miter lim="400000"/>
          </a:ln>
        </p:spPr>
      </p:pic>
      <p:pic>
        <p:nvPicPr>
          <p:cNvPr id="247" name="Obrazek" descr="Obrazek"/>
          <p:cNvPicPr>
            <a:picLocks noChangeAspect="1"/>
          </p:cNvPicPr>
          <p:nvPr/>
        </p:nvPicPr>
        <p:blipFill>
          <a:blip r:embed="rId9"/>
          <a:stretch>
            <a:fillRect/>
          </a:stretch>
        </p:blipFill>
        <p:spPr>
          <a:xfrm>
            <a:off x="9299709" y="3897741"/>
            <a:ext cx="225358" cy="231873"/>
          </a:xfrm>
          <a:prstGeom prst="rect">
            <a:avLst/>
          </a:prstGeom>
          <a:ln w="12700">
            <a:miter lim="400000"/>
          </a:ln>
        </p:spPr>
      </p:pic>
      <p:pic>
        <p:nvPicPr>
          <p:cNvPr id="248" name="Obrazek" descr="Obrazek"/>
          <p:cNvPicPr>
            <a:picLocks noChangeAspect="1"/>
          </p:cNvPicPr>
          <p:nvPr/>
        </p:nvPicPr>
        <p:blipFill>
          <a:blip r:embed="rId7"/>
          <a:stretch>
            <a:fillRect/>
          </a:stretch>
        </p:blipFill>
        <p:spPr>
          <a:xfrm>
            <a:off x="8070237" y="4654991"/>
            <a:ext cx="232318" cy="275871"/>
          </a:xfrm>
          <a:prstGeom prst="rect">
            <a:avLst/>
          </a:prstGeom>
          <a:ln w="12700">
            <a:miter lim="400000"/>
          </a:ln>
        </p:spPr>
      </p:pic>
      <p:pic>
        <p:nvPicPr>
          <p:cNvPr id="249" name="Obrazek" descr="Obrazek"/>
          <p:cNvPicPr>
            <a:picLocks noChangeAspect="1"/>
          </p:cNvPicPr>
          <p:nvPr/>
        </p:nvPicPr>
        <p:blipFill>
          <a:blip r:embed="rId8"/>
          <a:stretch>
            <a:fillRect/>
          </a:stretch>
        </p:blipFill>
        <p:spPr>
          <a:xfrm>
            <a:off x="8902026" y="5046655"/>
            <a:ext cx="219769" cy="263909"/>
          </a:xfrm>
          <a:prstGeom prst="rect">
            <a:avLst/>
          </a:prstGeom>
          <a:ln w="12700">
            <a:miter lim="400000"/>
          </a:ln>
        </p:spPr>
      </p:pic>
      <p:pic>
        <p:nvPicPr>
          <p:cNvPr id="250" name="Obrazek" descr="Obrazek"/>
          <p:cNvPicPr>
            <a:picLocks noChangeAspect="1"/>
          </p:cNvPicPr>
          <p:nvPr/>
        </p:nvPicPr>
        <p:blipFill>
          <a:blip r:embed="rId7"/>
          <a:stretch>
            <a:fillRect/>
          </a:stretch>
        </p:blipFill>
        <p:spPr>
          <a:xfrm>
            <a:off x="8058653" y="5411447"/>
            <a:ext cx="232318" cy="275872"/>
          </a:xfrm>
          <a:prstGeom prst="rect">
            <a:avLst/>
          </a:prstGeom>
          <a:ln w="12700">
            <a:miter lim="400000"/>
          </a:ln>
        </p:spPr>
      </p:pic>
      <p:sp>
        <p:nvSpPr>
          <p:cNvPr id="251" name="Prostokąt zaokrąglony"/>
          <p:cNvSpPr/>
          <p:nvPr/>
        </p:nvSpPr>
        <p:spPr>
          <a:xfrm>
            <a:off x="472863" y="4260805"/>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52" name="Fidelity Funds – Global Technology Fund-YACE"/>
          <p:cNvSpPr txBox="1"/>
          <p:nvPr/>
        </p:nvSpPr>
        <p:spPr>
          <a:xfrm>
            <a:off x="727952" y="4257718"/>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FIDELITY FUNDS - GLOBAL TECHNOLOGY FUND Y</a:t>
            </a:r>
          </a:p>
        </p:txBody>
      </p:sp>
      <p:sp>
        <p:nvSpPr>
          <p:cNvPr id="253" name="Prostokąt zaokrąglony"/>
          <p:cNvSpPr/>
          <p:nvPr/>
        </p:nvSpPr>
        <p:spPr>
          <a:xfrm>
            <a:off x="457628" y="3858997"/>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54" name="Fidelity Funds – Global Technology Fund-YACE"/>
          <p:cNvSpPr txBox="1"/>
          <p:nvPr/>
        </p:nvSpPr>
        <p:spPr>
          <a:xfrm>
            <a:off x="712718" y="3855910"/>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SCHRODER INTERNATIONAL SELECTION FUND - JAPANESE OPPORTUNITIES C</a:t>
            </a:r>
          </a:p>
        </p:txBody>
      </p:sp>
      <p:sp>
        <p:nvSpPr>
          <p:cNvPr id="255" name="Prostokąt zaokrąglony"/>
          <p:cNvSpPr/>
          <p:nvPr/>
        </p:nvSpPr>
        <p:spPr>
          <a:xfrm>
            <a:off x="472863" y="3465517"/>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56" name="Fidelity Funds – Global Technology Fund-YACE"/>
          <p:cNvSpPr txBox="1"/>
          <p:nvPr/>
        </p:nvSpPr>
        <p:spPr>
          <a:xfrm>
            <a:off x="727952" y="3462430"/>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AXA WORLD FUNDS - FRAMLINGTON EUROPE MICROCAP F</a:t>
            </a:r>
          </a:p>
        </p:txBody>
      </p:sp>
      <p:sp>
        <p:nvSpPr>
          <p:cNvPr id="257" name="Prostokąt zaokrąglony"/>
          <p:cNvSpPr/>
          <p:nvPr/>
        </p:nvSpPr>
        <p:spPr>
          <a:xfrm>
            <a:off x="472863" y="3082273"/>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58" name="Fidelity Funds – Global Technology Fund-YACE"/>
          <p:cNvSpPr txBox="1"/>
          <p:nvPr/>
        </p:nvSpPr>
        <p:spPr>
          <a:xfrm>
            <a:off x="727952" y="3079187"/>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BLACKROCK GLOBAL FUNDS - CONTINENTAL EUROPEAN FLEXIBLE FUND D2</a:t>
            </a:r>
          </a:p>
        </p:txBody>
      </p:sp>
      <p:sp>
        <p:nvSpPr>
          <p:cNvPr id="259" name="Prostokąt zaokrąglony"/>
          <p:cNvSpPr/>
          <p:nvPr/>
        </p:nvSpPr>
        <p:spPr>
          <a:xfrm>
            <a:off x="457628" y="2689604"/>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60" name="Fidelity Funds – Global Technology Fund-YACE"/>
          <p:cNvSpPr txBox="1"/>
          <p:nvPr/>
        </p:nvSpPr>
        <p:spPr>
          <a:xfrm>
            <a:off x="712718" y="2686518"/>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T. ROWE PRICE FUNDS SICAV - US BLUE CHIP EQUITY FUND Q</a:t>
            </a:r>
          </a:p>
        </p:txBody>
      </p:sp>
      <p:sp>
        <p:nvSpPr>
          <p:cNvPr id="261" name="Prostokąt zaokrąglony"/>
          <p:cNvSpPr/>
          <p:nvPr/>
        </p:nvSpPr>
        <p:spPr>
          <a:xfrm>
            <a:off x="457628" y="2299688"/>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62" name="Fidelity Funds – Global Technology Fund-YACE"/>
          <p:cNvSpPr txBox="1"/>
          <p:nvPr/>
        </p:nvSpPr>
        <p:spPr>
          <a:xfrm>
            <a:off x="712718" y="2296602"/>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BLACKROCK INDEX SELECTION FUND - ISHARES US INDEX FUND D</a:t>
            </a:r>
          </a:p>
        </p:txBody>
      </p:sp>
      <p:sp>
        <p:nvSpPr>
          <p:cNvPr id="263" name="Prostokąt zaokrąglony"/>
          <p:cNvSpPr/>
          <p:nvPr/>
        </p:nvSpPr>
        <p:spPr>
          <a:xfrm>
            <a:off x="457628" y="1924533"/>
            <a:ext cx="6928913" cy="301128"/>
          </a:xfrm>
          <a:prstGeom prst="roundRect">
            <a:avLst>
              <a:gd name="adj" fmla="val 8752"/>
            </a:avLst>
          </a:prstGeom>
          <a:solidFill>
            <a:srgbClr val="FF2600"/>
          </a:solidFill>
          <a:ln w="12700">
            <a:miter lim="400000"/>
          </a:ln>
          <a:effectLst>
            <a:outerShdw blurRad="88900" dist="63500" dir="5400000" rotWithShape="0">
              <a:srgbClr val="000000">
                <a:alpha val="10845"/>
              </a:srgbClr>
            </a:outerShdw>
          </a:effectLst>
        </p:spPr>
        <p:txBody>
          <a:bodyPr lIns="65824" tIns="65824" rIns="65824" bIns="65824" anchor="ctr"/>
          <a:lstStyle/>
          <a:p>
            <a:pPr algn="ctr" defTabSz="825500">
              <a:defRPr sz="3200">
                <a:solidFill>
                  <a:srgbClr val="FFFFFF"/>
                </a:solidFill>
                <a:latin typeface="Helvetica Neue Medium"/>
                <a:ea typeface="Helvetica Neue Medium"/>
                <a:cs typeface="Helvetica Neue Medium"/>
                <a:sym typeface="Helvetica Neue Medium"/>
              </a:defRPr>
            </a:pPr>
            <a:endParaRPr/>
          </a:p>
        </p:txBody>
      </p:sp>
      <p:sp>
        <p:nvSpPr>
          <p:cNvPr id="264" name="Fidelity Funds – Global Technology Fund-YACE"/>
          <p:cNvSpPr txBox="1"/>
          <p:nvPr/>
        </p:nvSpPr>
        <p:spPr>
          <a:xfrm>
            <a:off x="712718" y="1921446"/>
            <a:ext cx="6928913" cy="29404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lstStyle>
            <a:lvl1pPr defTabSz="584200">
              <a:lnSpc>
                <a:spcPct val="120000"/>
              </a:lnSpc>
              <a:defRPr sz="1000" b="1" cap="all">
                <a:solidFill>
                  <a:srgbClr val="FFFFFF"/>
                </a:solidFill>
                <a:latin typeface="Verdana"/>
                <a:ea typeface="Verdana"/>
                <a:cs typeface="Verdana"/>
                <a:sym typeface="Verdana"/>
              </a:defRPr>
            </a:lvl1pPr>
          </a:lstStyle>
          <a:p>
            <a:r>
              <a:t>PIMCO FUNDS: GLOBAL INVESTORS SERIES PLC - STOCKSPLUS™ FUND IINST</a:t>
            </a:r>
          </a:p>
        </p:txBody>
      </p:sp>
      <p:sp>
        <p:nvSpPr>
          <p:cNvPr id="265" name="Ważne informacje:"/>
          <p:cNvSpPr txBox="1"/>
          <p:nvPr/>
        </p:nvSpPr>
        <p:spPr>
          <a:xfrm>
            <a:off x="395332" y="7040210"/>
            <a:ext cx="3767365" cy="5363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lvl1pPr defTabSz="584200">
              <a:lnSpc>
                <a:spcPct val="120000"/>
              </a:lnSpc>
              <a:defRPr sz="1600" b="1" cap="all">
                <a:solidFill>
                  <a:srgbClr val="BB2E65"/>
                </a:solidFill>
                <a:latin typeface="Verdana"/>
                <a:ea typeface="Verdana"/>
                <a:cs typeface="Verdana"/>
                <a:sym typeface="Verdana"/>
              </a:defRPr>
            </a:lvl1pPr>
          </a:lstStyle>
          <a:p>
            <a:r>
              <a:rPr dirty="0"/>
              <a:t>STOPY ZWROTU* W PLN:</a:t>
            </a:r>
            <a:br>
              <a:rPr lang="pl-PL" dirty="0"/>
            </a:br>
            <a:r>
              <a:rPr lang="pl-PL" sz="900" dirty="0"/>
              <a:t>(na dzień 30.11.2021)</a:t>
            </a:r>
            <a:endParaRPr dirty="0"/>
          </a:p>
        </p:txBody>
      </p:sp>
      <p:sp>
        <p:nvSpPr>
          <p:cNvPr id="278" name="pole tekstowe 33"/>
          <p:cNvSpPr txBox="1"/>
          <p:nvPr/>
        </p:nvSpPr>
        <p:spPr>
          <a:xfrm>
            <a:off x="440608" y="8945826"/>
            <a:ext cx="9113156" cy="2713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4" tIns="65824" rIns="65824" bIns="65824" anchor="ctr">
            <a:spAutoFit/>
          </a:bodyPr>
          <a:lstStyle>
            <a:lvl1pPr>
              <a:defRPr sz="900">
                <a:latin typeface="Verdana"/>
                <a:ea typeface="Verdana"/>
                <a:cs typeface="Verdana"/>
                <a:sym typeface="Verdana"/>
              </a:defRPr>
            </a:lvl1pPr>
          </a:lstStyle>
          <a:p>
            <a:r>
              <a:t>* podane stopy zwrotu dotyczą jednostek uczestnictwa kat. A i B</a:t>
            </a:r>
          </a:p>
        </p:txBody>
      </p:sp>
      <p:pic>
        <p:nvPicPr>
          <p:cNvPr id="279" name="Obrazek" descr="Obrazek"/>
          <p:cNvPicPr>
            <a:picLocks noChangeAspect="1"/>
          </p:cNvPicPr>
          <p:nvPr/>
        </p:nvPicPr>
        <p:blipFill>
          <a:blip r:embed="rId9"/>
          <a:stretch>
            <a:fillRect/>
          </a:stretch>
        </p:blipFill>
        <p:spPr>
          <a:xfrm>
            <a:off x="9304835" y="1973845"/>
            <a:ext cx="225357" cy="231873"/>
          </a:xfrm>
          <a:prstGeom prst="rect">
            <a:avLst/>
          </a:prstGeom>
          <a:ln w="12700">
            <a:miter lim="400000"/>
          </a:ln>
        </p:spPr>
      </p:pic>
      <p:pic>
        <p:nvPicPr>
          <p:cNvPr id="280" name="Obrazek" descr="Obrazek"/>
          <p:cNvPicPr>
            <a:picLocks noChangeAspect="1"/>
          </p:cNvPicPr>
          <p:nvPr/>
        </p:nvPicPr>
        <p:blipFill>
          <a:blip r:embed="rId9"/>
          <a:stretch>
            <a:fillRect/>
          </a:stretch>
        </p:blipFill>
        <p:spPr>
          <a:xfrm>
            <a:off x="9304835" y="2344184"/>
            <a:ext cx="225357" cy="231873"/>
          </a:xfrm>
          <a:prstGeom prst="rect">
            <a:avLst/>
          </a:prstGeom>
          <a:ln w="12700">
            <a:miter lim="400000"/>
          </a:ln>
        </p:spPr>
      </p:pic>
      <p:pic>
        <p:nvPicPr>
          <p:cNvPr id="281" name="Obrazek" descr="Obrazek"/>
          <p:cNvPicPr>
            <a:picLocks noChangeAspect="1"/>
          </p:cNvPicPr>
          <p:nvPr/>
        </p:nvPicPr>
        <p:blipFill>
          <a:blip r:embed="rId9"/>
          <a:stretch>
            <a:fillRect/>
          </a:stretch>
        </p:blipFill>
        <p:spPr>
          <a:xfrm>
            <a:off x="9304835" y="2731838"/>
            <a:ext cx="225357" cy="231873"/>
          </a:xfrm>
          <a:prstGeom prst="rect">
            <a:avLst/>
          </a:prstGeom>
          <a:ln w="12700">
            <a:miter lim="400000"/>
          </a:ln>
        </p:spPr>
      </p:pic>
      <p:pic>
        <p:nvPicPr>
          <p:cNvPr id="282" name="Obrazek" descr="Obrazek"/>
          <p:cNvPicPr>
            <a:picLocks noChangeAspect="1"/>
          </p:cNvPicPr>
          <p:nvPr/>
        </p:nvPicPr>
        <p:blipFill>
          <a:blip r:embed="rId9"/>
          <a:stretch>
            <a:fillRect/>
          </a:stretch>
        </p:blipFill>
        <p:spPr>
          <a:xfrm>
            <a:off x="9299709" y="4262998"/>
            <a:ext cx="225358" cy="231873"/>
          </a:xfrm>
          <a:prstGeom prst="rect">
            <a:avLst/>
          </a:prstGeom>
          <a:ln w="12700">
            <a:miter lim="400000"/>
          </a:ln>
        </p:spPr>
      </p:pic>
      <p:pic>
        <p:nvPicPr>
          <p:cNvPr id="283" name="Obrazek" descr="Obrazek"/>
          <p:cNvPicPr>
            <a:picLocks noChangeAspect="1"/>
          </p:cNvPicPr>
          <p:nvPr/>
        </p:nvPicPr>
        <p:blipFill>
          <a:blip r:embed="rId9"/>
          <a:stretch>
            <a:fillRect/>
          </a:stretch>
        </p:blipFill>
        <p:spPr>
          <a:xfrm>
            <a:off x="9299709" y="5051992"/>
            <a:ext cx="225358" cy="231873"/>
          </a:xfrm>
          <a:prstGeom prst="rect">
            <a:avLst/>
          </a:prstGeom>
          <a:ln w="12700">
            <a:miter lim="400000"/>
          </a:ln>
        </p:spPr>
      </p:pic>
      <p:pic>
        <p:nvPicPr>
          <p:cNvPr id="284" name="Obrazek" descr="Obrazek"/>
          <p:cNvPicPr>
            <a:picLocks noChangeAspect="1"/>
          </p:cNvPicPr>
          <p:nvPr/>
        </p:nvPicPr>
        <p:blipFill>
          <a:blip r:embed="rId9"/>
          <a:stretch>
            <a:fillRect/>
          </a:stretch>
        </p:blipFill>
        <p:spPr>
          <a:xfrm>
            <a:off x="9299709" y="5436104"/>
            <a:ext cx="225358" cy="231873"/>
          </a:xfrm>
          <a:prstGeom prst="rect">
            <a:avLst/>
          </a:prstGeom>
          <a:ln w="12700">
            <a:miter lim="400000"/>
          </a:ln>
        </p:spPr>
      </p:pic>
      <p:pic>
        <p:nvPicPr>
          <p:cNvPr id="285" name="Obrazek" descr="Obrazek"/>
          <p:cNvPicPr>
            <a:picLocks noChangeAspect="1"/>
          </p:cNvPicPr>
          <p:nvPr/>
        </p:nvPicPr>
        <p:blipFill>
          <a:blip r:embed="rId8"/>
          <a:stretch>
            <a:fillRect/>
          </a:stretch>
        </p:blipFill>
        <p:spPr>
          <a:xfrm>
            <a:off x="8902026" y="5413092"/>
            <a:ext cx="219769" cy="263909"/>
          </a:xfrm>
          <a:prstGeom prst="rect">
            <a:avLst/>
          </a:prstGeom>
          <a:ln w="12700">
            <a:miter lim="400000"/>
          </a:ln>
        </p:spPr>
      </p:pic>
      <p:sp>
        <p:nvSpPr>
          <p:cNvPr id="126" name="pole tekstowe 33">
            <a:extLst>
              <a:ext uri="{FF2B5EF4-FFF2-40B4-BE49-F238E27FC236}">
                <a16:creationId xmlns:a16="http://schemas.microsoft.com/office/drawing/2014/main" id="{2EBF936A-2D67-476D-9867-EDAC63B8C637}"/>
              </a:ext>
            </a:extLst>
          </p:cNvPr>
          <p:cNvSpPr txBox="1"/>
          <p:nvPr/>
        </p:nvSpPr>
        <p:spPr>
          <a:xfrm>
            <a:off x="455348" y="7563099"/>
            <a:ext cx="883774" cy="121877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defTabSz="658250">
              <a:lnSpc>
                <a:spcPct val="140000"/>
              </a:lnSpc>
              <a:spcBef>
                <a:spcPts val="600"/>
              </a:spcBef>
              <a:defRPr sz="1100" b="1">
                <a:solidFill>
                  <a:srgbClr val="A7A7A7"/>
                </a:solidFill>
              </a:defRPr>
            </a:pPr>
            <a:r>
              <a:rPr dirty="0"/>
              <a:t>1M</a:t>
            </a:r>
          </a:p>
          <a:p>
            <a:pPr defTabSz="658250">
              <a:lnSpc>
                <a:spcPct val="140000"/>
              </a:lnSpc>
              <a:spcBef>
                <a:spcPts val="600"/>
              </a:spcBef>
              <a:defRPr sz="1100" b="1">
                <a:solidFill>
                  <a:srgbClr val="A7A7A7"/>
                </a:solidFill>
              </a:defRPr>
            </a:pPr>
            <a:r>
              <a:rPr dirty="0"/>
              <a:t>3M</a:t>
            </a:r>
          </a:p>
          <a:p>
            <a:pPr defTabSz="658250">
              <a:lnSpc>
                <a:spcPct val="140000"/>
              </a:lnSpc>
              <a:spcBef>
                <a:spcPts val="600"/>
              </a:spcBef>
              <a:defRPr sz="1100" b="1">
                <a:solidFill>
                  <a:srgbClr val="A7A7A7"/>
                </a:solidFill>
              </a:defRPr>
            </a:pPr>
            <a:r>
              <a:rPr dirty="0"/>
              <a:t>6M</a:t>
            </a:r>
          </a:p>
          <a:p>
            <a:pPr defTabSz="658250">
              <a:lnSpc>
                <a:spcPct val="140000"/>
              </a:lnSpc>
              <a:spcBef>
                <a:spcPts val="600"/>
              </a:spcBef>
              <a:defRPr sz="1100" b="1">
                <a:solidFill>
                  <a:srgbClr val="A7A7A7"/>
                </a:solidFill>
              </a:defRPr>
            </a:pPr>
            <a:r>
              <a:rPr dirty="0"/>
              <a:t>YTD</a:t>
            </a:r>
          </a:p>
        </p:txBody>
      </p:sp>
      <p:sp>
        <p:nvSpPr>
          <p:cNvPr id="127" name="pole tekstowe 33">
            <a:extLst>
              <a:ext uri="{FF2B5EF4-FFF2-40B4-BE49-F238E27FC236}">
                <a16:creationId xmlns:a16="http://schemas.microsoft.com/office/drawing/2014/main" id="{73A56B72-697C-49B8-874F-17A153DF917D}"/>
              </a:ext>
            </a:extLst>
          </p:cNvPr>
          <p:cNvSpPr txBox="1"/>
          <p:nvPr/>
        </p:nvSpPr>
        <p:spPr>
          <a:xfrm>
            <a:off x="3503348" y="7563098"/>
            <a:ext cx="883774" cy="1284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algn="r" defTabSz="658250">
              <a:lnSpc>
                <a:spcPct val="140000"/>
              </a:lnSpc>
              <a:spcBef>
                <a:spcPts val="600"/>
              </a:spcBef>
              <a:defRPr sz="1100"/>
            </a:pPr>
            <a:r>
              <a:rPr dirty="0"/>
              <a:t>-0</a:t>
            </a:r>
            <a:r>
              <a:rPr lang="pl-PL" dirty="0"/>
              <a:t>,46</a:t>
            </a:r>
            <a:r>
              <a:rPr dirty="0"/>
              <a:t>%</a:t>
            </a:r>
          </a:p>
          <a:p>
            <a:pPr algn="r" defTabSz="658250">
              <a:lnSpc>
                <a:spcPct val="140000"/>
              </a:lnSpc>
              <a:spcBef>
                <a:spcPts val="600"/>
              </a:spcBef>
              <a:defRPr sz="1100"/>
            </a:pPr>
            <a:r>
              <a:rPr lang="pl-PL" dirty="0"/>
              <a:t>0,12</a:t>
            </a:r>
            <a:r>
              <a:rPr dirty="0"/>
              <a:t>%</a:t>
            </a:r>
          </a:p>
          <a:p>
            <a:pPr algn="r" defTabSz="658250">
              <a:lnSpc>
                <a:spcPct val="140000"/>
              </a:lnSpc>
              <a:spcBef>
                <a:spcPts val="600"/>
              </a:spcBef>
              <a:defRPr sz="1100"/>
            </a:pPr>
            <a:r>
              <a:rPr lang="pl-PL" dirty="0"/>
              <a:t>4,70</a:t>
            </a:r>
            <a:r>
              <a:rPr dirty="0"/>
              <a:t>%</a:t>
            </a:r>
          </a:p>
          <a:p>
            <a:pPr algn="r" defTabSz="658250">
              <a:lnSpc>
                <a:spcPct val="140000"/>
              </a:lnSpc>
              <a:spcBef>
                <a:spcPts val="600"/>
              </a:spcBef>
              <a:defRPr sz="1100"/>
            </a:pPr>
            <a:r>
              <a:rPr lang="pl-PL" dirty="0"/>
              <a:t>10,08</a:t>
            </a:r>
            <a:r>
              <a:rPr dirty="0"/>
              <a:t>%</a:t>
            </a:r>
          </a:p>
        </p:txBody>
      </p:sp>
      <p:sp>
        <p:nvSpPr>
          <p:cNvPr id="128" name="Linia">
            <a:extLst>
              <a:ext uri="{FF2B5EF4-FFF2-40B4-BE49-F238E27FC236}">
                <a16:creationId xmlns:a16="http://schemas.microsoft.com/office/drawing/2014/main" id="{D2E34331-4E49-495A-A95F-BC8934C3BC2F}"/>
              </a:ext>
            </a:extLst>
          </p:cNvPr>
          <p:cNvSpPr/>
          <p:nvPr/>
        </p:nvSpPr>
        <p:spPr>
          <a:xfrm>
            <a:off x="486897" y="7878485"/>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29" name="Linia">
            <a:extLst>
              <a:ext uri="{FF2B5EF4-FFF2-40B4-BE49-F238E27FC236}">
                <a16:creationId xmlns:a16="http://schemas.microsoft.com/office/drawing/2014/main" id="{AE51B92B-700B-4B8A-A3B7-9D7E583E993E}"/>
              </a:ext>
            </a:extLst>
          </p:cNvPr>
          <p:cNvSpPr/>
          <p:nvPr/>
        </p:nvSpPr>
        <p:spPr>
          <a:xfrm>
            <a:off x="486897" y="8184680"/>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0" name="Linia">
            <a:extLst>
              <a:ext uri="{FF2B5EF4-FFF2-40B4-BE49-F238E27FC236}">
                <a16:creationId xmlns:a16="http://schemas.microsoft.com/office/drawing/2014/main" id="{02E651C8-5BE9-41E4-90AE-1BCB6AAFC240}"/>
              </a:ext>
            </a:extLst>
          </p:cNvPr>
          <p:cNvSpPr/>
          <p:nvPr/>
        </p:nvSpPr>
        <p:spPr>
          <a:xfrm>
            <a:off x="486897" y="8495590"/>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1" name="Linia">
            <a:extLst>
              <a:ext uri="{FF2B5EF4-FFF2-40B4-BE49-F238E27FC236}">
                <a16:creationId xmlns:a16="http://schemas.microsoft.com/office/drawing/2014/main" id="{BDDED5CE-97F7-47E3-9A25-A4F74664D2AC}"/>
              </a:ext>
            </a:extLst>
          </p:cNvPr>
          <p:cNvSpPr/>
          <p:nvPr/>
        </p:nvSpPr>
        <p:spPr>
          <a:xfrm>
            <a:off x="486897" y="8800635"/>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2" name="pole tekstowe 33">
            <a:extLst>
              <a:ext uri="{FF2B5EF4-FFF2-40B4-BE49-F238E27FC236}">
                <a16:creationId xmlns:a16="http://schemas.microsoft.com/office/drawing/2014/main" id="{A32F4C09-4D13-4572-BBE4-3007A38E5080}"/>
              </a:ext>
            </a:extLst>
          </p:cNvPr>
          <p:cNvSpPr txBox="1"/>
          <p:nvPr/>
        </p:nvSpPr>
        <p:spPr>
          <a:xfrm>
            <a:off x="5565828" y="7563098"/>
            <a:ext cx="883774" cy="1284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defTabSz="658250">
              <a:lnSpc>
                <a:spcPct val="140000"/>
              </a:lnSpc>
              <a:spcBef>
                <a:spcPts val="600"/>
              </a:spcBef>
              <a:defRPr sz="1100" b="1">
                <a:solidFill>
                  <a:srgbClr val="A7A7A7"/>
                </a:solidFill>
              </a:defRPr>
            </a:pPr>
            <a:r>
              <a:rPr dirty="0"/>
              <a:t>12M</a:t>
            </a:r>
          </a:p>
          <a:p>
            <a:pPr defTabSz="658250">
              <a:lnSpc>
                <a:spcPct val="140000"/>
              </a:lnSpc>
              <a:spcBef>
                <a:spcPts val="600"/>
              </a:spcBef>
              <a:defRPr sz="1100" b="1">
                <a:solidFill>
                  <a:srgbClr val="A7A7A7"/>
                </a:solidFill>
              </a:defRPr>
            </a:pPr>
            <a:r>
              <a:rPr dirty="0"/>
              <a:t>3</a:t>
            </a:r>
            <a:r>
              <a:rPr lang="pl-PL" dirty="0"/>
              <a:t>6</a:t>
            </a:r>
            <a:r>
              <a:rPr dirty="0"/>
              <a:t>M</a:t>
            </a:r>
          </a:p>
          <a:p>
            <a:pPr defTabSz="658250">
              <a:lnSpc>
                <a:spcPct val="140000"/>
              </a:lnSpc>
              <a:spcBef>
                <a:spcPts val="600"/>
              </a:spcBef>
              <a:defRPr sz="1100" b="1">
                <a:solidFill>
                  <a:srgbClr val="A7A7A7"/>
                </a:solidFill>
              </a:defRPr>
            </a:pPr>
            <a:r>
              <a:rPr dirty="0"/>
              <a:t>60M</a:t>
            </a:r>
          </a:p>
          <a:p>
            <a:pPr defTabSz="658250">
              <a:lnSpc>
                <a:spcPct val="140000"/>
              </a:lnSpc>
              <a:spcBef>
                <a:spcPts val="600"/>
              </a:spcBef>
              <a:defRPr sz="1100" b="1">
                <a:solidFill>
                  <a:srgbClr val="A7A7A7"/>
                </a:solidFill>
              </a:defRPr>
            </a:pPr>
            <a:r>
              <a:rPr dirty="0"/>
              <a:t>120M</a:t>
            </a:r>
          </a:p>
        </p:txBody>
      </p:sp>
      <p:sp>
        <p:nvSpPr>
          <p:cNvPr id="133" name="pole tekstowe 33">
            <a:extLst>
              <a:ext uri="{FF2B5EF4-FFF2-40B4-BE49-F238E27FC236}">
                <a16:creationId xmlns:a16="http://schemas.microsoft.com/office/drawing/2014/main" id="{C7B4987E-FBD4-431D-BEE5-D7ECF6F413DF}"/>
              </a:ext>
            </a:extLst>
          </p:cNvPr>
          <p:cNvSpPr txBox="1"/>
          <p:nvPr/>
        </p:nvSpPr>
        <p:spPr>
          <a:xfrm>
            <a:off x="8613828" y="7563098"/>
            <a:ext cx="883774" cy="128459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65825" tIns="65825" rIns="65825" bIns="65825">
            <a:spAutoFit/>
          </a:bodyPr>
          <a:lstStyle/>
          <a:p>
            <a:pPr algn="r" defTabSz="658250">
              <a:lnSpc>
                <a:spcPct val="140000"/>
              </a:lnSpc>
              <a:spcBef>
                <a:spcPts val="600"/>
              </a:spcBef>
              <a:defRPr sz="1100"/>
            </a:pPr>
            <a:r>
              <a:rPr lang="pl-PL" dirty="0"/>
              <a:t>14,02</a:t>
            </a:r>
            <a:r>
              <a:rPr dirty="0"/>
              <a:t>%</a:t>
            </a:r>
          </a:p>
          <a:p>
            <a:pPr algn="r" defTabSz="658250">
              <a:lnSpc>
                <a:spcPct val="140000"/>
              </a:lnSpc>
              <a:spcBef>
                <a:spcPts val="600"/>
              </a:spcBef>
              <a:defRPr sz="1100"/>
            </a:pPr>
            <a:r>
              <a:rPr lang="pl-PL" dirty="0"/>
              <a:t>37,00</a:t>
            </a:r>
            <a:r>
              <a:rPr dirty="0"/>
              <a:t>%</a:t>
            </a:r>
          </a:p>
          <a:p>
            <a:pPr algn="r" defTabSz="658250">
              <a:lnSpc>
                <a:spcPct val="140000"/>
              </a:lnSpc>
              <a:spcBef>
                <a:spcPts val="600"/>
              </a:spcBef>
              <a:defRPr sz="1100"/>
            </a:pPr>
            <a:r>
              <a:rPr lang="pl-PL" dirty="0"/>
              <a:t>46,30%</a:t>
            </a:r>
            <a:endParaRPr dirty="0"/>
          </a:p>
          <a:p>
            <a:pPr algn="r" defTabSz="658250">
              <a:lnSpc>
                <a:spcPct val="140000"/>
              </a:lnSpc>
              <a:spcBef>
                <a:spcPts val="600"/>
              </a:spcBef>
              <a:defRPr sz="1100"/>
            </a:pPr>
            <a:r>
              <a:rPr dirty="0"/>
              <a:t>-</a:t>
            </a:r>
          </a:p>
        </p:txBody>
      </p:sp>
      <p:sp>
        <p:nvSpPr>
          <p:cNvPr id="134" name="Linia">
            <a:extLst>
              <a:ext uri="{FF2B5EF4-FFF2-40B4-BE49-F238E27FC236}">
                <a16:creationId xmlns:a16="http://schemas.microsoft.com/office/drawing/2014/main" id="{72ED2B7E-D42F-49BC-A3F8-7EB7924A470E}"/>
              </a:ext>
            </a:extLst>
          </p:cNvPr>
          <p:cNvSpPr/>
          <p:nvPr/>
        </p:nvSpPr>
        <p:spPr>
          <a:xfrm>
            <a:off x="5597377" y="7878485"/>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5" name="Linia">
            <a:extLst>
              <a:ext uri="{FF2B5EF4-FFF2-40B4-BE49-F238E27FC236}">
                <a16:creationId xmlns:a16="http://schemas.microsoft.com/office/drawing/2014/main" id="{84A40518-5E95-41E6-926E-CCCFC85BC828}"/>
              </a:ext>
            </a:extLst>
          </p:cNvPr>
          <p:cNvSpPr/>
          <p:nvPr/>
        </p:nvSpPr>
        <p:spPr>
          <a:xfrm>
            <a:off x="5597377" y="8184680"/>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6" name="Linia">
            <a:extLst>
              <a:ext uri="{FF2B5EF4-FFF2-40B4-BE49-F238E27FC236}">
                <a16:creationId xmlns:a16="http://schemas.microsoft.com/office/drawing/2014/main" id="{8F29BC75-DB55-474E-B38C-DA89B6FA38BD}"/>
              </a:ext>
            </a:extLst>
          </p:cNvPr>
          <p:cNvSpPr/>
          <p:nvPr/>
        </p:nvSpPr>
        <p:spPr>
          <a:xfrm>
            <a:off x="5597377" y="8495590"/>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
        <p:nvSpPr>
          <p:cNvPr id="137" name="Linia">
            <a:extLst>
              <a:ext uri="{FF2B5EF4-FFF2-40B4-BE49-F238E27FC236}">
                <a16:creationId xmlns:a16="http://schemas.microsoft.com/office/drawing/2014/main" id="{02BDB504-7A83-46A4-8AC6-530852BA0CA3}"/>
              </a:ext>
            </a:extLst>
          </p:cNvPr>
          <p:cNvSpPr/>
          <p:nvPr/>
        </p:nvSpPr>
        <p:spPr>
          <a:xfrm>
            <a:off x="5597377" y="8800634"/>
            <a:ext cx="3926163" cy="1"/>
          </a:xfrm>
          <a:prstGeom prst="line">
            <a:avLst/>
          </a:prstGeom>
          <a:ln w="12700">
            <a:solidFill>
              <a:srgbClr val="DDDDDD"/>
            </a:solidFill>
          </a:ln>
        </p:spPr>
        <p:txBody>
          <a:bodyPr lIns="45718" tIns="45718" rIns="45718" bIns="45718"/>
          <a:lstStyle/>
          <a:p>
            <a:pPr>
              <a:defRPr sz="2400">
                <a:latin typeface="+mj-lt"/>
                <a:ea typeface="+mj-ea"/>
                <a:cs typeface="+mj-cs"/>
                <a:sym typeface="Helvetica"/>
              </a:defRPr>
            </a:pPr>
            <a:endParaRPr/>
          </a:p>
        </p:txBody>
      </p:sp>
    </p:spTree>
  </p:cSld>
  <p:clrMapOvr>
    <a:masterClrMapping/>
  </p:clrMapOvr>
  <p:transition spd="med"/>
</p:sld>
</file>

<file path=ppt/theme/theme1.xml><?xml version="1.0" encoding="utf-8"?>
<a:theme xmlns:a="http://schemas.openxmlformats.org/drawingml/2006/main" name="Motyw pakietu Office">
  <a:themeElements>
    <a:clrScheme name="Motyw pakietu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Motyw pakietu Office">
      <a:majorFont>
        <a:latin typeface="Calibri"/>
        <a:ea typeface="Calibri"/>
        <a:cs typeface="Calibri"/>
      </a:majorFont>
      <a:minorFont>
        <a:latin typeface="Helvetica"/>
        <a:ea typeface="Helvetica"/>
        <a:cs typeface="Helvetica"/>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65824" tIns="65824" rIns="65824" bIns="65824" numCol="1" spcCol="38100" rtlCol="0" anchor="ctr">
        <a:spAutoFit/>
      </a:bodyPr>
      <a:lstStyle>
        <a:def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5824" tIns="65824" rIns="65824" bIns="65824" numCol="1" spcCol="38100" rtlCol="0" anchor="t">
        <a:spAutoFit/>
      </a:bodyPr>
      <a:lstStyle>
        <a:def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Motyw pakietu Office">
  <a:themeElements>
    <a:clrScheme name="Motyw pakietu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Motyw pakietu Office">
      <a:majorFont>
        <a:latin typeface="Calibri"/>
        <a:ea typeface="Calibri"/>
        <a:cs typeface="Calibri"/>
      </a:majorFont>
      <a:minorFont>
        <a:latin typeface="Helvetica"/>
        <a:ea typeface="Helvetica"/>
        <a:cs typeface="Helvetica"/>
      </a:minorFont>
    </a:fontScheme>
    <a:fmtScheme name="Motyw pakietu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65824" tIns="65824" rIns="65824" bIns="65824" numCol="1" spcCol="38100" rtlCol="0" anchor="ctr">
        <a:spAutoFit/>
      </a:bodyPr>
      <a:lstStyle>
        <a:def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5824" tIns="65824" rIns="65824" bIns="65824" numCol="1" spcCol="38100" rtlCol="0" anchor="t">
        <a:spAutoFit/>
      </a:bodyPr>
      <a:lstStyle>
        <a:defPPr marL="0" marR="0" indent="0" algn="l" defTabSz="658249"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52</TotalTime>
  <Words>784</Words>
  <Application>Microsoft Office PowerPoint</Application>
  <PresentationFormat>Niestandardowy</PresentationFormat>
  <Paragraphs>85</Paragraphs>
  <Slides>2</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vt:i4>
      </vt:variant>
    </vt:vector>
  </HeadingPairs>
  <TitlesOfParts>
    <vt:vector size="9" baseType="lpstr">
      <vt:lpstr>Arial</vt:lpstr>
      <vt:lpstr>Calibri</vt:lpstr>
      <vt:lpstr>Helvetica</vt:lpstr>
      <vt:lpstr>Helvetica Light</vt:lpstr>
      <vt:lpstr>Helvetica Neue Medium</vt:lpstr>
      <vt:lpstr>Verdana</vt:lpstr>
      <vt:lpstr>Motyw pakietu Office</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TFI TROJANOWSKI MICHAL</dc:creator>
  <cp:lastModifiedBy>TFI SKORNAT-KRACZEK M.</cp:lastModifiedBy>
  <cp:revision>9</cp:revision>
  <dcterms:modified xsi:type="dcterms:W3CDTF">2021-12-14T08:06:26Z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6e3ab04-e609-4bbf-80d0-e25f460254ff_Enabled">
    <vt:lpwstr>true</vt:lpwstr>
  </property>
  <property fmtid="{D5CDD505-2E9C-101B-9397-08002B2CF9AE}" pid="3" name="MSIP_Label_56e3ab04-e609-4bbf-80d0-e25f460254ff_SetDate">
    <vt:lpwstr>2021-12-05T19:26:48Z</vt:lpwstr>
  </property>
  <property fmtid="{D5CDD505-2E9C-101B-9397-08002B2CF9AE}" pid="4" name="MSIP_Label_56e3ab04-e609-4bbf-80d0-e25f460254ff_Method">
    <vt:lpwstr>Standard</vt:lpwstr>
  </property>
  <property fmtid="{D5CDD505-2E9C-101B-9397-08002B2CF9AE}" pid="5" name="MSIP_Label_56e3ab04-e609-4bbf-80d0-e25f460254ff_Name">
    <vt:lpwstr>Internal</vt:lpwstr>
  </property>
  <property fmtid="{D5CDD505-2E9C-101B-9397-08002B2CF9AE}" pid="6" name="MSIP_Label_56e3ab04-e609-4bbf-80d0-e25f460254ff_SiteId">
    <vt:lpwstr>0d320d22-34e3-428a-bd15-6025042276bf</vt:lpwstr>
  </property>
  <property fmtid="{D5CDD505-2E9C-101B-9397-08002B2CF9AE}" pid="7" name="MSIP_Label_56e3ab04-e609-4bbf-80d0-e25f460254ff_ActionId">
    <vt:lpwstr>2b89b9e9-7e9f-4828-8c0d-815328ea9a67</vt:lpwstr>
  </property>
  <property fmtid="{D5CDD505-2E9C-101B-9397-08002B2CF9AE}" pid="8" name="MSIP_Label_56e3ab04-e609-4bbf-80d0-e25f460254ff_ContentBits">
    <vt:lpwstr>0</vt:lpwstr>
  </property>
</Properties>
</file>